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1" r:id="rId3"/>
  </p:sldMasterIdLst>
  <p:notesMasterIdLst>
    <p:notesMasterId r:id="rId13"/>
  </p:notesMasterIdLst>
  <p:sldIdLst>
    <p:sldId id="256" r:id="rId4"/>
    <p:sldId id="257" r:id="rId5"/>
    <p:sldId id="258" r:id="rId6"/>
    <p:sldId id="259" r:id="rId7"/>
    <p:sldId id="260" r:id="rId8"/>
    <p:sldId id="261" r:id="rId9"/>
    <p:sldId id="262" r:id="rId10"/>
    <p:sldId id="263" r:id="rId11"/>
    <p:sldId id="264" r:id="rId12"/>
  </p:sldIdLst>
  <p:sldSz cx="9144000" cy="5143500" type="screen16x9"/>
  <p:notesSz cx="6858000" cy="9144000"/>
  <p:embeddedFontLst>
    <p:embeddedFont>
      <p:font typeface="Bebas Neue" panose="020B0606020202050201" pitchFamily="34" charset="0"/>
      <p:regular r:id="rId14"/>
    </p:embeddedFont>
    <p:embeddedFont>
      <p:font typeface="Roboto" panose="02000000000000000000" pitchFamily="2"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567">
          <p15:clr>
            <a:srgbClr val="747775"/>
          </p15:clr>
        </p15:guide>
        <p15:guide id="2" pos="340">
          <p15:clr>
            <a:srgbClr val="747775"/>
          </p15:clr>
        </p15:guide>
        <p15:guide id="3" orient="horz" pos="102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jPS5pC7xd2mSJvMmF51F/M54LPB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917" y="86"/>
      </p:cViewPr>
      <p:guideLst>
        <p:guide orient="horz" pos="567"/>
        <p:guide pos="340"/>
        <p:guide orient="horz" pos="10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093831a9a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093831a9a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093831a9a5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093831a9a5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7155281bf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g37155281bff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1"/>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11"/>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1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1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
        <p:cNvGrpSpPr/>
        <p:nvPr/>
      </p:nvGrpSpPr>
      <p:grpSpPr>
        <a:xfrm>
          <a:off x="0" y="0"/>
          <a:ext cx="0" cy="0"/>
          <a:chOff x="0" y="0"/>
          <a:chExt cx="0" cy="0"/>
        </a:xfrm>
      </p:grpSpPr>
      <p:sp>
        <p:nvSpPr>
          <p:cNvPr id="55" name="Google Shape;55;p35"/>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35"/>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35"/>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58" name="Google Shape;58;p3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59"/>
        <p:cNvGrpSpPr/>
        <p:nvPr/>
      </p:nvGrpSpPr>
      <p:grpSpPr>
        <a:xfrm>
          <a:off x="0" y="0"/>
          <a:ext cx="0" cy="0"/>
          <a:chOff x="0" y="0"/>
          <a:chExt cx="0" cy="0"/>
        </a:xfrm>
      </p:grpSpPr>
      <p:sp>
        <p:nvSpPr>
          <p:cNvPr id="60" name="Google Shape;60;p3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61" name="Google Shape;61;p3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7"/>
        <p:cNvGrpSpPr/>
        <p:nvPr/>
      </p:nvGrpSpPr>
      <p:grpSpPr>
        <a:xfrm>
          <a:off x="0" y="0"/>
          <a:ext cx="0" cy="0"/>
          <a:chOff x="0" y="0"/>
          <a:chExt cx="0" cy="0"/>
        </a:xfrm>
      </p:grpSpPr>
      <p:sp>
        <p:nvSpPr>
          <p:cNvPr id="68" name="Google Shape;68;p1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9"/>
        <p:cNvGrpSpPr/>
        <p:nvPr/>
      </p:nvGrpSpPr>
      <p:grpSpPr>
        <a:xfrm>
          <a:off x="0" y="0"/>
          <a:ext cx="0" cy="0"/>
          <a:chOff x="0" y="0"/>
          <a:chExt cx="0" cy="0"/>
        </a:xfrm>
      </p:grpSpPr>
      <p:sp>
        <p:nvSpPr>
          <p:cNvPr id="70" name="Google Shape;70;p20"/>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1" name="Google Shape;71;p2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2"/>
        <p:cNvGrpSpPr/>
        <p:nvPr/>
      </p:nvGrpSpPr>
      <p:grpSpPr>
        <a:xfrm>
          <a:off x="0" y="0"/>
          <a:ext cx="0" cy="0"/>
          <a:chOff x="0" y="0"/>
          <a:chExt cx="0" cy="0"/>
        </a:xfrm>
      </p:grpSpPr>
      <p:sp>
        <p:nvSpPr>
          <p:cNvPr id="73" name="Google Shape;73;p2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2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76" name="Google Shape;76;p2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77" name="Google Shape;77;p2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8"/>
        <p:cNvGrpSpPr/>
        <p:nvPr/>
      </p:nvGrpSpPr>
      <p:grpSpPr>
        <a:xfrm>
          <a:off x="0" y="0"/>
          <a:ext cx="0" cy="0"/>
          <a:chOff x="0" y="0"/>
          <a:chExt cx="0" cy="0"/>
        </a:xfrm>
      </p:grpSpPr>
      <p:sp>
        <p:nvSpPr>
          <p:cNvPr id="79" name="Google Shape;79;p2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2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2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2" name="Google Shape;82;p22"/>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3" name="Google Shape;83;p22"/>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4" name="Google Shape;84;p2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3"/>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2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2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89" name="Google Shape;89;p2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0"/>
        <p:cNvGrpSpPr/>
        <p:nvPr/>
      </p:nvGrpSpPr>
      <p:grpSpPr>
        <a:xfrm>
          <a:off x="0" y="0"/>
          <a:ext cx="0" cy="0"/>
          <a:chOff x="0" y="0"/>
          <a:chExt cx="0" cy="0"/>
        </a:xfrm>
      </p:grpSpPr>
      <p:sp>
        <p:nvSpPr>
          <p:cNvPr id="91" name="Google Shape;91;p2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p2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2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4" name="Google Shape;94;p2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5" name="Google Shape;95;p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6"/>
        <p:cNvGrpSpPr/>
        <p:nvPr/>
      </p:nvGrpSpPr>
      <p:grpSpPr>
        <a:xfrm>
          <a:off x="0" y="0"/>
          <a:ext cx="0" cy="0"/>
          <a:chOff x="0" y="0"/>
          <a:chExt cx="0" cy="0"/>
        </a:xfrm>
      </p:grpSpPr>
      <p:sp>
        <p:nvSpPr>
          <p:cNvPr id="97" name="Google Shape;97;p2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98" name="Google Shape;98;p2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9"/>
        <p:cNvGrpSpPr/>
        <p:nvPr/>
      </p:nvGrpSpPr>
      <p:grpSpPr>
        <a:xfrm>
          <a:off x="0" y="0"/>
          <a:ext cx="0" cy="0"/>
          <a:chOff x="0" y="0"/>
          <a:chExt cx="0" cy="0"/>
        </a:xfrm>
      </p:grpSpPr>
      <p:sp>
        <p:nvSpPr>
          <p:cNvPr id="100" name="Google Shape;100;p2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3" name="Google Shape;103;p2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4" name="Google Shape;104;p2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5" name="Google Shape;105;p2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5"/>
        <p:cNvGrpSpPr/>
        <p:nvPr/>
      </p:nvGrpSpPr>
      <p:grpSpPr>
        <a:xfrm>
          <a:off x="0" y="0"/>
          <a:ext cx="0" cy="0"/>
          <a:chOff x="0" y="0"/>
          <a:chExt cx="0" cy="0"/>
        </a:xfrm>
      </p:grpSpPr>
      <p:sp>
        <p:nvSpPr>
          <p:cNvPr id="16" name="Google Shape;16;p1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6"/>
        <p:cNvGrpSpPr/>
        <p:nvPr/>
      </p:nvGrpSpPr>
      <p:grpSpPr>
        <a:xfrm>
          <a:off x="0" y="0"/>
          <a:ext cx="0" cy="0"/>
          <a:chOff x="0" y="0"/>
          <a:chExt cx="0" cy="0"/>
        </a:xfrm>
      </p:grpSpPr>
      <p:sp>
        <p:nvSpPr>
          <p:cNvPr id="107" name="Google Shape;107;p27"/>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27"/>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27"/>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10" name="Google Shape;110;p2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111"/>
        <p:cNvGrpSpPr/>
        <p:nvPr/>
      </p:nvGrpSpPr>
      <p:grpSpPr>
        <a:xfrm>
          <a:off x="0" y="0"/>
          <a:ext cx="0" cy="0"/>
          <a:chOff x="0" y="0"/>
          <a:chExt cx="0" cy="0"/>
        </a:xfrm>
      </p:grpSpPr>
      <p:sp>
        <p:nvSpPr>
          <p:cNvPr id="112" name="Google Shape;112;p28"/>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3" name="Google Shape;113;p2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4" name="Google Shape;114;p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9"/>
        <p:cNvGrpSpPr/>
        <p:nvPr/>
      </p:nvGrpSpPr>
      <p:grpSpPr>
        <a:xfrm>
          <a:off x="0" y="0"/>
          <a:ext cx="0" cy="0"/>
          <a:chOff x="0" y="0"/>
          <a:chExt cx="0" cy="0"/>
        </a:xfrm>
      </p:grpSpPr>
      <p:sp>
        <p:nvSpPr>
          <p:cNvPr id="120" name="Google Shape;120;p14"/>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4"/>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4"/>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3" name="Google Shape;123;p14"/>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24" name="Google Shape;124;p1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5"/>
        <p:cNvGrpSpPr/>
        <p:nvPr/>
      </p:nvGrpSpPr>
      <p:grpSpPr>
        <a:xfrm>
          <a:off x="0" y="0"/>
          <a:ext cx="0" cy="0"/>
          <a:chOff x="0" y="0"/>
          <a:chExt cx="0" cy="0"/>
        </a:xfrm>
      </p:grpSpPr>
      <p:sp>
        <p:nvSpPr>
          <p:cNvPr id="126" name="Google Shape;126;p37"/>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27" name="Google Shape;127;p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8"/>
        <p:cNvGrpSpPr/>
        <p:nvPr/>
      </p:nvGrpSpPr>
      <p:grpSpPr>
        <a:xfrm>
          <a:off x="0" y="0"/>
          <a:ext cx="0" cy="0"/>
          <a:chOff x="0" y="0"/>
          <a:chExt cx="0" cy="0"/>
        </a:xfrm>
      </p:grpSpPr>
      <p:sp>
        <p:nvSpPr>
          <p:cNvPr id="129" name="Google Shape;129;p38"/>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3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3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32" name="Google Shape;132;p38"/>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33" name="Google Shape;133;p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4"/>
        <p:cNvGrpSpPr/>
        <p:nvPr/>
      </p:nvGrpSpPr>
      <p:grpSpPr>
        <a:xfrm>
          <a:off x="0" y="0"/>
          <a:ext cx="0" cy="0"/>
          <a:chOff x="0" y="0"/>
          <a:chExt cx="0" cy="0"/>
        </a:xfrm>
      </p:grpSpPr>
      <p:sp>
        <p:nvSpPr>
          <p:cNvPr id="135" name="Google Shape;135;p3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3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3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38" name="Google Shape;138;p39"/>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39" name="Google Shape;139;p39"/>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0" name="Google Shape;140;p3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4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4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4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45" name="Google Shape;145;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6"/>
        <p:cNvGrpSpPr/>
        <p:nvPr/>
      </p:nvGrpSpPr>
      <p:grpSpPr>
        <a:xfrm>
          <a:off x="0" y="0"/>
          <a:ext cx="0" cy="0"/>
          <a:chOff x="0" y="0"/>
          <a:chExt cx="0" cy="0"/>
        </a:xfrm>
      </p:grpSpPr>
      <p:sp>
        <p:nvSpPr>
          <p:cNvPr id="147" name="Google Shape;147;p41"/>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41"/>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41"/>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0" name="Google Shape;150;p41"/>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1" name="Google Shape;151;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52"/>
        <p:cNvGrpSpPr/>
        <p:nvPr/>
      </p:nvGrpSpPr>
      <p:grpSpPr>
        <a:xfrm>
          <a:off x="0" y="0"/>
          <a:ext cx="0" cy="0"/>
          <a:chOff x="0" y="0"/>
          <a:chExt cx="0" cy="0"/>
        </a:xfrm>
      </p:grpSpPr>
      <p:sp>
        <p:nvSpPr>
          <p:cNvPr id="153" name="Google Shape;153;p42"/>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54" name="Google Shape;154;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55"/>
        <p:cNvGrpSpPr/>
        <p:nvPr/>
      </p:nvGrpSpPr>
      <p:grpSpPr>
        <a:xfrm>
          <a:off x="0" y="0"/>
          <a:ext cx="0" cy="0"/>
          <a:chOff x="0" y="0"/>
          <a:chExt cx="0" cy="0"/>
        </a:xfrm>
      </p:grpSpPr>
      <p:sp>
        <p:nvSpPr>
          <p:cNvPr id="156" name="Google Shape;156;p43"/>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4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4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59" name="Google Shape;159;p43"/>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0" name="Google Shape;160;p4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1" name="Google Shape;161;p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15"/>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1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62"/>
        <p:cNvGrpSpPr/>
        <p:nvPr/>
      </p:nvGrpSpPr>
      <p:grpSpPr>
        <a:xfrm>
          <a:off x="0" y="0"/>
          <a:ext cx="0" cy="0"/>
          <a:chOff x="0" y="0"/>
          <a:chExt cx="0" cy="0"/>
        </a:xfrm>
      </p:grpSpPr>
      <p:sp>
        <p:nvSpPr>
          <p:cNvPr id="163" name="Google Shape;163;p44"/>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4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44"/>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66" name="Google Shape;166;p4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67"/>
        <p:cNvGrpSpPr/>
        <p:nvPr/>
      </p:nvGrpSpPr>
      <p:grpSpPr>
        <a:xfrm>
          <a:off x="0" y="0"/>
          <a:ext cx="0" cy="0"/>
          <a:chOff x="0" y="0"/>
          <a:chExt cx="0" cy="0"/>
        </a:xfrm>
      </p:grpSpPr>
      <p:sp>
        <p:nvSpPr>
          <p:cNvPr id="168" name="Google Shape;168;p45"/>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69" name="Google Shape;169;p45"/>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0" name="Google Shape;170;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2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2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2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29"/>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2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30"/>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3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30"/>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30"/>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3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31"/>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31"/>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31"/>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3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
        <p:cNvGrpSpPr/>
        <p:nvPr/>
      </p:nvGrpSpPr>
      <p:grpSpPr>
        <a:xfrm>
          <a:off x="0" y="0"/>
          <a:ext cx="0" cy="0"/>
          <a:chOff x="0" y="0"/>
          <a:chExt cx="0" cy="0"/>
        </a:xfrm>
      </p:grpSpPr>
      <p:sp>
        <p:nvSpPr>
          <p:cNvPr id="39" name="Google Shape;39;p32"/>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2"/>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32"/>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32"/>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3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4"/>
        <p:cNvGrpSpPr/>
        <p:nvPr/>
      </p:nvGrpSpPr>
      <p:grpSpPr>
        <a:xfrm>
          <a:off x="0" y="0"/>
          <a:ext cx="0" cy="0"/>
          <a:chOff x="0" y="0"/>
          <a:chExt cx="0" cy="0"/>
        </a:xfrm>
      </p:grpSpPr>
      <p:sp>
        <p:nvSpPr>
          <p:cNvPr id="45" name="Google Shape;45;p33"/>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3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7"/>
        <p:cNvGrpSpPr/>
        <p:nvPr/>
      </p:nvGrpSpPr>
      <p:grpSpPr>
        <a:xfrm>
          <a:off x="0" y="0"/>
          <a:ext cx="0" cy="0"/>
          <a:chOff x="0" y="0"/>
          <a:chExt cx="0" cy="0"/>
        </a:xfrm>
      </p:grpSpPr>
      <p:sp>
        <p:nvSpPr>
          <p:cNvPr id="48" name="Google Shape;48;p3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3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3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3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3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1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1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p1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p1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
        <p:cNvGrpSpPr/>
        <p:nvPr/>
      </p:nvGrpSpPr>
      <p:grpSpPr>
        <a:xfrm>
          <a:off x="0" y="0"/>
          <a:ext cx="0" cy="0"/>
          <a:chOff x="0" y="0"/>
          <a:chExt cx="0" cy="0"/>
        </a:xfrm>
      </p:grpSpPr>
      <p:sp>
        <p:nvSpPr>
          <p:cNvPr id="116" name="Google Shape;116;p1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17" name="Google Shape;117;p13"/>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18" name="Google Shape;118;p1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a.lara@umh.e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bivars@umh.es" TargetMode="External"/><Relationship Id="rId5" Type="http://schemas.openxmlformats.org/officeDocument/2006/relationships/image" Target="../media/image3.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1"/>
          <p:cNvSpPr/>
          <p:nvPr/>
        </p:nvSpPr>
        <p:spPr>
          <a:xfrm>
            <a:off x="137269" y="182880"/>
            <a:ext cx="8791355" cy="4596938"/>
          </a:xfrm>
          <a:custGeom>
            <a:avLst/>
            <a:gdLst/>
            <a:ahLst/>
            <a:cxnLst/>
            <a:rect l="l" t="t" r="r" b="b"/>
            <a:pathLst>
              <a:path w="8791355" h="4596938" extrusionOk="0">
                <a:moveTo>
                  <a:pt x="65216" y="131827"/>
                </a:moveTo>
                <a:cubicBezTo>
                  <a:pt x="176546" y="-139148"/>
                  <a:pt x="8336175" y="81407"/>
                  <a:pt x="8722594" y="131827"/>
                </a:cubicBezTo>
                <a:cubicBezTo>
                  <a:pt x="9001907" y="599247"/>
                  <a:pt x="8527006" y="3074934"/>
                  <a:pt x="8722594" y="4533610"/>
                </a:cubicBezTo>
                <a:cubicBezTo>
                  <a:pt x="5706948" y="4719010"/>
                  <a:pt x="1855803" y="4688514"/>
                  <a:pt x="139623" y="4549073"/>
                </a:cubicBezTo>
                <a:cubicBezTo>
                  <a:pt x="87698" y="3053403"/>
                  <a:pt x="-65441" y="1708610"/>
                  <a:pt x="65216" y="13182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78" name="Google Shape;178;p1"/>
          <p:cNvSpPr txBox="1"/>
          <p:nvPr/>
        </p:nvSpPr>
        <p:spPr>
          <a:xfrm>
            <a:off x="540000" y="381475"/>
            <a:ext cx="8096400" cy="416988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 sz="1200" b="1">
                <a:solidFill>
                  <a:srgbClr val="7030A0"/>
                </a:solidFill>
              </a:rPr>
              <a:t>INSTRUCTIONS/RECOMMENDATIONS FOR TEACHERS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 sz="1200">
                <a:solidFill>
                  <a:srgbClr val="7030A0"/>
                </a:solidFill>
              </a:rPr>
              <a:t>The </a:t>
            </a:r>
            <a:r>
              <a:rPr lang="es" sz="1200" b="1">
                <a:solidFill>
                  <a:srgbClr val="7030A0"/>
                </a:solidFill>
              </a:rPr>
              <a:t>Examples of research projects</a:t>
            </a:r>
            <a:r>
              <a:rPr lang="es" sz="1200">
                <a:solidFill>
                  <a:srgbClr val="7030A0"/>
                </a:solidFill>
              </a:rPr>
              <a:t> workshop/section consists of 2 parts. The </a:t>
            </a:r>
            <a:r>
              <a:rPr lang="es" sz="1200" i="1">
                <a:solidFill>
                  <a:srgbClr val="7030A0"/>
                </a:solidFill>
              </a:rPr>
              <a:t>Saving My Territory</a:t>
            </a:r>
            <a:r>
              <a:rPr lang="es" sz="1200">
                <a:solidFill>
                  <a:srgbClr val="7030A0"/>
                </a:solidFill>
              </a:rPr>
              <a:t> Guide explains the contents of each workshop/section in detail, and contains recommendations for classroom work.</a:t>
            </a:r>
            <a:r>
              <a:rPr lang="es" sz="1200" b="0" i="0" u="none" strike="noStrike" cap="none">
                <a:solidFill>
                  <a:srgbClr val="7030A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 sz="1200">
                <a:solidFill>
                  <a:srgbClr val="7030A0"/>
                </a:solidFill>
              </a:rPr>
              <a:t>This part/session is accompanied by 2 presentations: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358775" marR="0" lvl="4" indent="0" algn="l" rtl="0">
              <a:lnSpc>
                <a:spcPct val="100000"/>
              </a:lnSpc>
              <a:spcBef>
                <a:spcPts val="0"/>
              </a:spcBef>
              <a:spcAft>
                <a:spcPts val="0"/>
              </a:spcAft>
              <a:buClr>
                <a:srgbClr val="000000"/>
              </a:buClr>
              <a:buSzPts val="1400"/>
              <a:buFont typeface="Arial"/>
              <a:buNone/>
            </a:pPr>
            <a:r>
              <a:rPr lang="es" sz="1200" b="0" i="0" u="none" strike="noStrike" cap="none">
                <a:solidFill>
                  <a:srgbClr val="7030A0"/>
                </a:solidFill>
                <a:latin typeface="Arial"/>
                <a:ea typeface="Arial"/>
                <a:cs typeface="Arial"/>
                <a:sym typeface="Arial"/>
              </a:rPr>
              <a:t>1) </a:t>
            </a:r>
            <a:r>
              <a:rPr lang="es" sz="1200" b="1">
                <a:solidFill>
                  <a:srgbClr val="7030A0"/>
                </a:solidFill>
              </a:rPr>
              <a:t>Presentation-guide: </a:t>
            </a:r>
            <a:r>
              <a:rPr lang="es" sz="1200" b="1" i="1">
                <a:solidFill>
                  <a:srgbClr val="7030A0"/>
                </a:solidFill>
              </a:rPr>
              <a:t>Example research project I</a:t>
            </a:r>
            <a:r>
              <a:rPr lang="es" sz="1200" b="1">
                <a:solidFill>
                  <a:srgbClr val="7030A0"/>
                </a:solidFill>
              </a:rPr>
              <a:t> for teachers, </a:t>
            </a:r>
            <a:r>
              <a:rPr lang="es" sz="1200">
                <a:solidFill>
                  <a:srgbClr val="7030A0"/>
                </a:solidFill>
              </a:rPr>
              <a:t>with the instructions and recommendations needed to teach each part/session in the classroom.</a:t>
            </a:r>
            <a:endParaRPr sz="1400" b="0" i="0" u="none" strike="noStrike" cap="none">
              <a:solidFill>
                <a:srgbClr val="000000"/>
              </a:solidFill>
              <a:latin typeface="Arial"/>
              <a:ea typeface="Arial"/>
              <a:cs typeface="Arial"/>
              <a:sym typeface="Arial"/>
            </a:endParaRPr>
          </a:p>
          <a:p>
            <a:pPr marL="358775" marR="0" lvl="4"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a:p>
            <a:pPr marL="358775" marR="0" lvl="4" indent="0" algn="l" rtl="0">
              <a:lnSpc>
                <a:spcPct val="100000"/>
              </a:lnSpc>
              <a:spcBef>
                <a:spcPts val="0"/>
              </a:spcBef>
              <a:spcAft>
                <a:spcPts val="0"/>
              </a:spcAft>
              <a:buClr>
                <a:srgbClr val="000000"/>
              </a:buClr>
              <a:buSzPts val="1400"/>
              <a:buFont typeface="Arial"/>
              <a:buNone/>
            </a:pPr>
            <a:r>
              <a:rPr lang="es" sz="1200">
                <a:solidFill>
                  <a:srgbClr val="7030A0"/>
                </a:solidFill>
              </a:rPr>
              <a:t>2) </a:t>
            </a:r>
            <a:r>
              <a:rPr lang="es" sz="1200" b="1">
                <a:solidFill>
                  <a:srgbClr val="7030A0"/>
                </a:solidFill>
              </a:rPr>
              <a:t>Presentation for students</a:t>
            </a:r>
            <a:r>
              <a:rPr lang="es" sz="1200">
                <a:solidFill>
                  <a:srgbClr val="7030A0"/>
                </a:solidFill>
              </a:rPr>
              <a:t> to provide them with the key ideas in each part. The content of this presentation is taken from the teacher's presentation-guide.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r>
              <a:rPr lang="es" sz="1200">
                <a:solidFill>
                  <a:srgbClr val="7030A0"/>
                </a:solidFill>
              </a:rPr>
              <a:t>The instructions and recommendations for teachers are shown in PURPLE text, like the text used here, so that they can be clearly identified as supplementary text. The activity slides have a grey background.</a:t>
            </a: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r>
              <a:rPr lang="es" sz="1200">
                <a:solidFill>
                  <a:srgbClr val="7030A0"/>
                </a:solidFill>
              </a:rPr>
              <a:t>We hope you find the content interesting and useful.</a:t>
            </a:r>
            <a:endParaRPr sz="1200">
              <a:solidFill>
                <a:srgbClr val="7030A0"/>
              </a:solidFill>
            </a:endParaRPr>
          </a:p>
          <a:p>
            <a:pPr marL="0" marR="0" lvl="0" indent="0" algn="l" rtl="0">
              <a:lnSpc>
                <a:spcPct val="100000"/>
              </a:lnSpc>
              <a:spcBef>
                <a:spcPts val="0"/>
              </a:spcBef>
              <a:spcAft>
                <a:spcPts val="0"/>
              </a:spcAft>
              <a:buClr>
                <a:srgbClr val="000000"/>
              </a:buClr>
              <a:buSzPts val="1400"/>
              <a:buFont typeface="Arial"/>
              <a:buNone/>
            </a:pPr>
            <a:endParaRPr sz="1200">
              <a:solidFill>
                <a:srgbClr val="7030A0"/>
              </a:solidFill>
            </a:endParaRPr>
          </a:p>
          <a:p>
            <a:pPr marL="358775" marR="0" lvl="4" indent="0" algn="l" rtl="0">
              <a:lnSpc>
                <a:spcPct val="100000"/>
              </a:lnSpc>
              <a:spcBef>
                <a:spcPts val="0"/>
              </a:spcBef>
              <a:spcAft>
                <a:spcPts val="0"/>
              </a:spcAft>
              <a:buClr>
                <a:srgbClr val="000000"/>
              </a:buClr>
              <a:buSzPts val="1400"/>
              <a:buFont typeface="Arial"/>
              <a:buNone/>
            </a:pPr>
            <a:endParaRPr sz="1200" b="0" i="0" u="none" strike="noStrike" cap="none">
              <a:solidFill>
                <a:srgbClr val="7030A0"/>
              </a:solidFill>
              <a:latin typeface="Arial"/>
              <a:ea typeface="Arial"/>
              <a:cs typeface="Arial"/>
              <a:sym typeface="Arial"/>
            </a:endParaRPr>
          </a:p>
        </p:txBody>
      </p:sp>
      <p:sp>
        <p:nvSpPr>
          <p:cNvPr id="179" name="Google Shape;179;p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 sz="1200">
                <a:solidFill>
                  <a:srgbClr val="8D8D8D"/>
                </a:solidFill>
              </a:rPr>
              <a:t>Saving my territory </a:t>
            </a:r>
            <a:r>
              <a:rPr lang="es" sz="1200">
                <a:solidFill>
                  <a:srgbClr val="1D1D1B"/>
                </a:solidFill>
              </a:rPr>
              <a:t>- Research and the Scientific Method</a:t>
            </a:r>
            <a:endParaRPr sz="1200">
              <a:solidFill>
                <a:srgbClr val="1D1D1B"/>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3"/>
        <p:cNvGrpSpPr/>
        <p:nvPr/>
      </p:nvGrpSpPr>
      <p:grpSpPr>
        <a:xfrm>
          <a:off x="0" y="0"/>
          <a:ext cx="0" cy="0"/>
          <a:chOff x="0" y="0"/>
          <a:chExt cx="0" cy="0"/>
        </a:xfrm>
      </p:grpSpPr>
      <p:sp>
        <p:nvSpPr>
          <p:cNvPr id="184" name="Google Shape;184;p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85" name="Google Shape;185;p4"/>
          <p:cNvSpPr txBox="1"/>
          <p:nvPr/>
        </p:nvSpPr>
        <p:spPr>
          <a:xfrm>
            <a:off x="539750" y="90011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 sz="4000">
                <a:solidFill>
                  <a:srgbClr val="424242"/>
                </a:solidFill>
              </a:rPr>
              <a:t>Saving my territory</a:t>
            </a:r>
            <a:endParaRPr sz="4000">
              <a:solidFill>
                <a:srgbClr val="424242"/>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Examples of research projects I</a:t>
            </a:r>
            <a:endParaRPr sz="3000">
              <a:solidFill>
                <a:srgbClr val="C00000"/>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No sugar, thanks</a:t>
            </a:r>
            <a:endParaRPr sz="3000">
              <a:solidFill>
                <a:srgbClr val="C00000"/>
              </a:solidFill>
            </a:endParaRPr>
          </a:p>
        </p:txBody>
      </p:sp>
      <p:sp>
        <p:nvSpPr>
          <p:cNvPr id="186" name="Google Shape;186;p4"/>
          <p:cNvSpPr txBox="1"/>
          <p:nvPr/>
        </p:nvSpPr>
        <p:spPr>
          <a:xfrm>
            <a:off x="539750" y="2777650"/>
            <a:ext cx="8096250"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 sz="1200" b="0"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bivars@umh.es</a:t>
            </a:r>
            <a:r>
              <a:rPr lang="es" sz="1200" b="0" i="0" u="none" strike="noStrike" cap="none">
                <a:solidFill>
                  <a:srgbClr val="424242"/>
                </a:solidFill>
                <a:latin typeface="Arial"/>
                <a:ea typeface="Arial"/>
                <a:cs typeface="Arial"/>
                <a:sym typeface="Arial"/>
              </a:rPr>
              <a:t> </a:t>
            </a:r>
            <a:endParaRPr sz="1200" b="0" i="0" u="none" strike="noStrike" cap="none">
              <a:solidFill>
                <a:srgbClr val="424242"/>
              </a:solidFill>
              <a:latin typeface="Arial"/>
              <a:ea typeface="Arial"/>
              <a:cs typeface="Arial"/>
              <a:sym typeface="Arial"/>
            </a:endParaRPr>
          </a:p>
        </p:txBody>
      </p:sp>
      <p:grpSp>
        <p:nvGrpSpPr>
          <p:cNvPr id="187" name="Google Shape;187;p4"/>
          <p:cNvGrpSpPr/>
          <p:nvPr/>
        </p:nvGrpSpPr>
        <p:grpSpPr>
          <a:xfrm>
            <a:off x="1560797" y="4169916"/>
            <a:ext cx="6335656" cy="594167"/>
            <a:chOff x="1280599" y="4169916"/>
            <a:chExt cx="6335656" cy="594167"/>
          </a:xfrm>
        </p:grpSpPr>
        <p:grpSp>
          <p:nvGrpSpPr>
            <p:cNvPr id="188" name="Google Shape;188;p4"/>
            <p:cNvGrpSpPr/>
            <p:nvPr/>
          </p:nvGrpSpPr>
          <p:grpSpPr>
            <a:xfrm>
              <a:off x="6337375" y="4169916"/>
              <a:ext cx="1278880" cy="594167"/>
              <a:chOff x="-2844824" y="2492896"/>
              <a:chExt cx="3200400" cy="1486904"/>
            </a:xfrm>
          </p:grpSpPr>
          <p:pic>
            <p:nvPicPr>
              <p:cNvPr id="189" name="Google Shape;189;p4" descr="PRIMERA-ARTICULACION-COLOR-CMYK_ok.jpg"/>
              <p:cNvPicPr preferRelativeResize="0"/>
              <p:nvPr/>
            </p:nvPicPr>
            <p:blipFill rotWithShape="1">
              <a:blip r:embed="rId4">
                <a:alphaModFix/>
              </a:blip>
              <a:srcRect/>
              <a:stretch/>
            </p:blipFill>
            <p:spPr>
              <a:xfrm>
                <a:off x="-2772816" y="2492896"/>
                <a:ext cx="3024338" cy="1240278"/>
              </a:xfrm>
              <a:prstGeom prst="rect">
                <a:avLst/>
              </a:prstGeom>
              <a:noFill/>
              <a:ln>
                <a:noFill/>
              </a:ln>
            </p:spPr>
          </p:pic>
          <p:sp>
            <p:nvSpPr>
              <p:cNvPr id="190" name="Google Shape;190;p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1" name="Google Shape;191;p4" descr="iilp"/>
            <p:cNvPicPr preferRelativeResize="0"/>
            <p:nvPr/>
          </p:nvPicPr>
          <p:blipFill rotWithShape="1">
            <a:blip r:embed="rId5">
              <a:alphaModFix/>
            </a:blip>
            <a:srcRect/>
            <a:stretch/>
          </p:blipFill>
          <p:spPr>
            <a:xfrm>
              <a:off x="3856233" y="4277736"/>
              <a:ext cx="2148257" cy="378526"/>
            </a:xfrm>
            <a:prstGeom prst="rect">
              <a:avLst/>
            </a:prstGeom>
            <a:noFill/>
            <a:ln>
              <a:noFill/>
            </a:ln>
          </p:spPr>
        </p:pic>
        <p:pic>
          <p:nvPicPr>
            <p:cNvPr id="192" name="Google Shape;192;p4"/>
            <p:cNvPicPr preferRelativeResize="0"/>
            <p:nvPr/>
          </p:nvPicPr>
          <p:blipFill rotWithShape="1">
            <a:blip r:embed="rId6">
              <a:alphaModFix/>
            </a:blip>
            <a:srcRect/>
            <a:stretch/>
          </p:blipFill>
          <p:spPr>
            <a:xfrm>
              <a:off x="1280599" y="4273412"/>
              <a:ext cx="2242750" cy="387175"/>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6"/>
        <p:cNvGrpSpPr/>
        <p:nvPr/>
      </p:nvGrpSpPr>
      <p:grpSpPr>
        <a:xfrm>
          <a:off x="0" y="0"/>
          <a:ext cx="0" cy="0"/>
          <a:chOff x="0" y="0"/>
          <a:chExt cx="0" cy="0"/>
        </a:xfrm>
      </p:grpSpPr>
      <p:sp>
        <p:nvSpPr>
          <p:cNvPr id="197" name="Google Shape;197;p5"/>
          <p:cNvSpPr txBox="1">
            <a:spLocks noGrp="1"/>
          </p:cNvSpPr>
          <p:nvPr>
            <p:ph type="body" idx="4294967295"/>
          </p:nvPr>
        </p:nvSpPr>
        <p:spPr>
          <a:xfrm>
            <a:off x="4998961" y="1407674"/>
            <a:ext cx="3558962" cy="786717"/>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 sz="1400">
                <a:solidFill>
                  <a:srgbClr val="C00000"/>
                </a:solidFill>
                <a:latin typeface="Arial"/>
                <a:ea typeface="Arial"/>
                <a:cs typeface="Arial"/>
                <a:sym typeface="Arial"/>
              </a:rPr>
              <a:t>Use discussion</a:t>
            </a:r>
            <a:r>
              <a:rPr lang="es" sz="1400">
                <a:solidFill>
                  <a:srgbClr val="000000"/>
                </a:solidFill>
                <a:latin typeface="Arial"/>
                <a:ea typeface="Arial"/>
                <a:cs typeface="Arial"/>
                <a:sym typeface="Arial"/>
              </a:rPr>
              <a:t> to foster the search for problems/ideas and how to find the most efficient solutions. </a:t>
            </a:r>
            <a:endParaRPr>
              <a:solidFill>
                <a:srgbClr val="000000"/>
              </a:solidFill>
            </a:endParaRPr>
          </a:p>
        </p:txBody>
      </p:sp>
      <p:sp>
        <p:nvSpPr>
          <p:cNvPr id="198" name="Google Shape;198;p5"/>
          <p:cNvSpPr txBox="1"/>
          <p:nvPr/>
        </p:nvSpPr>
        <p:spPr>
          <a:xfrm>
            <a:off x="680474" y="2772128"/>
            <a:ext cx="2336937" cy="150734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Introduce </a:t>
            </a:r>
            <a:r>
              <a:rPr lang="es"/>
              <a:t>the different processes and needs in a research project, and understand the reason for them.</a:t>
            </a:r>
            <a:endParaRPr sz="1400" b="0" i="0" u="none" strike="noStrike" cap="none">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199" name="Google Shape;199;p5"/>
          <p:cNvSpPr txBox="1"/>
          <p:nvPr/>
        </p:nvSpPr>
        <p:spPr>
          <a:xfrm>
            <a:off x="623738" y="1190318"/>
            <a:ext cx="2927679" cy="124749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Introduce</a:t>
            </a:r>
            <a:r>
              <a:rPr lang="es" sz="1400" b="0" i="0" u="none" strike="noStrike" cap="none">
                <a:solidFill>
                  <a:srgbClr val="000000"/>
                </a:solidFill>
                <a:latin typeface="Arial"/>
                <a:ea typeface="Arial"/>
                <a:cs typeface="Arial"/>
                <a:sym typeface="Arial"/>
              </a:rPr>
              <a:t> </a:t>
            </a:r>
            <a:r>
              <a:rPr lang="es"/>
              <a:t>how each participant can address the problem (or a part of it) based on a different point of view or knowledge from the others.</a:t>
            </a:r>
            <a:r>
              <a:rPr lang="e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00" name="Google Shape;200;p5"/>
          <p:cNvSpPr txBox="1"/>
          <p:nvPr/>
        </p:nvSpPr>
        <p:spPr>
          <a:xfrm>
            <a:off x="5660013" y="2546220"/>
            <a:ext cx="2757614" cy="774446"/>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Learn</a:t>
            </a:r>
            <a:r>
              <a:rPr lang="es" sz="1400" b="0" i="0" u="none" strike="noStrike" cap="none">
                <a:solidFill>
                  <a:srgbClr val="000000"/>
                </a:solidFill>
                <a:latin typeface="Arial"/>
                <a:ea typeface="Arial"/>
                <a:cs typeface="Arial"/>
                <a:sym typeface="Arial"/>
              </a:rPr>
              <a:t> </a:t>
            </a:r>
            <a:r>
              <a:rPr lang="es"/>
              <a:t>what an end product would look like, and what the team is expected to do.</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01" name="Google Shape;201;p5"/>
          <p:cNvSpPr txBox="1"/>
          <p:nvPr/>
        </p:nvSpPr>
        <p:spPr>
          <a:xfrm>
            <a:off x="5950123" y="3568285"/>
            <a:ext cx="2316864" cy="626437"/>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Learn</a:t>
            </a:r>
            <a:r>
              <a:rPr lang="es" sz="1400" b="0" i="0" u="none" strike="noStrike" cap="none">
                <a:solidFill>
                  <a:srgbClr val="C00000"/>
                </a:solidFill>
                <a:latin typeface="Arial"/>
                <a:ea typeface="Arial"/>
                <a:cs typeface="Arial"/>
                <a:sym typeface="Arial"/>
              </a:rPr>
              <a:t> </a:t>
            </a:r>
            <a:r>
              <a:rPr lang="es"/>
              <a:t>how to apply what they have learned so far</a:t>
            </a:r>
            <a:endParaRPr sz="1400" b="0" i="0" u="none" strike="noStrike" cap="none">
              <a:solidFill>
                <a:srgbClr val="000000"/>
              </a:solidFill>
              <a:latin typeface="Arial"/>
              <a:ea typeface="Arial"/>
              <a:cs typeface="Arial"/>
              <a:sym typeface="Arial"/>
            </a:endParaRPr>
          </a:p>
        </p:txBody>
      </p:sp>
      <p:sp>
        <p:nvSpPr>
          <p:cNvPr id="202" name="Google Shape;202;p5"/>
          <p:cNvSpPr/>
          <p:nvPr/>
        </p:nvSpPr>
        <p:spPr>
          <a:xfrm>
            <a:off x="656185" y="2776131"/>
            <a:ext cx="2385517" cy="1467256"/>
          </a:xfrm>
          <a:custGeom>
            <a:avLst/>
            <a:gdLst/>
            <a:ahLst/>
            <a:cxnLst/>
            <a:rect l="l" t="t" r="r" b="b"/>
            <a:pathLst>
              <a:path w="2385517" h="1467256" extrusionOk="0">
                <a:moveTo>
                  <a:pt x="17696" y="42076"/>
                </a:moveTo>
                <a:cubicBezTo>
                  <a:pt x="39878" y="-48978"/>
                  <a:pt x="2263499" y="24875"/>
                  <a:pt x="2366858" y="42076"/>
                </a:cubicBezTo>
                <a:cubicBezTo>
                  <a:pt x="2454688" y="192072"/>
                  <a:pt x="2300206" y="981482"/>
                  <a:pt x="2366858" y="1447043"/>
                </a:cubicBezTo>
                <a:cubicBezTo>
                  <a:pt x="1553837" y="1495782"/>
                  <a:pt x="500991" y="1507509"/>
                  <a:pt x="37886" y="1451978"/>
                </a:cubicBezTo>
                <a:cubicBezTo>
                  <a:pt x="-14744" y="954861"/>
                  <a:pt x="1496" y="553384"/>
                  <a:pt x="17696" y="4207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3" name="Google Shape;203;p5"/>
          <p:cNvSpPr/>
          <p:nvPr/>
        </p:nvSpPr>
        <p:spPr>
          <a:xfrm>
            <a:off x="704765" y="1244764"/>
            <a:ext cx="2790359" cy="1150818"/>
          </a:xfrm>
          <a:custGeom>
            <a:avLst/>
            <a:gdLst/>
            <a:ahLst/>
            <a:cxnLst/>
            <a:rect l="l" t="t" r="r" b="b"/>
            <a:pathLst>
              <a:path w="2790359" h="1150818" extrusionOk="0">
                <a:moveTo>
                  <a:pt x="20699" y="33002"/>
                </a:moveTo>
                <a:cubicBezTo>
                  <a:pt x="49306" y="-39529"/>
                  <a:pt x="2648282" y="20246"/>
                  <a:pt x="2768534" y="33002"/>
                </a:cubicBezTo>
                <a:cubicBezTo>
                  <a:pt x="2854605" y="151899"/>
                  <a:pt x="2764476" y="768523"/>
                  <a:pt x="2768534" y="1134964"/>
                </a:cubicBezTo>
                <a:cubicBezTo>
                  <a:pt x="1830283" y="1170332"/>
                  <a:pt x="584963" y="1200726"/>
                  <a:pt x="44316" y="1138835"/>
                </a:cubicBezTo>
                <a:cubicBezTo>
                  <a:pt x="-9497" y="742072"/>
                  <a:pt x="-14495" y="432380"/>
                  <a:pt x="20699" y="3300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4" name="Google Shape;204;p5"/>
          <p:cNvSpPr/>
          <p:nvPr/>
        </p:nvSpPr>
        <p:spPr>
          <a:xfrm>
            <a:off x="4998962" y="1396118"/>
            <a:ext cx="3506054" cy="837620"/>
          </a:xfrm>
          <a:custGeom>
            <a:avLst/>
            <a:gdLst/>
            <a:ahLst/>
            <a:cxnLst/>
            <a:rect l="l" t="t" r="r" b="b"/>
            <a:pathLst>
              <a:path w="3506054" h="837620" extrusionOk="0">
                <a:moveTo>
                  <a:pt x="26008" y="24020"/>
                </a:moveTo>
                <a:cubicBezTo>
                  <a:pt x="52888" y="-37917"/>
                  <a:pt x="3312099" y="21973"/>
                  <a:pt x="3478631" y="24020"/>
                </a:cubicBezTo>
                <a:cubicBezTo>
                  <a:pt x="3536578" y="105773"/>
                  <a:pt x="3492105" y="559242"/>
                  <a:pt x="3478631" y="826080"/>
                </a:cubicBezTo>
                <a:cubicBezTo>
                  <a:pt x="2232766" y="926024"/>
                  <a:pt x="724283" y="956344"/>
                  <a:pt x="55682" y="828898"/>
                </a:cubicBezTo>
                <a:cubicBezTo>
                  <a:pt x="21105" y="542627"/>
                  <a:pt x="-20464" y="319324"/>
                  <a:pt x="26008" y="24020"/>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5" name="Google Shape;205;p5"/>
          <p:cNvSpPr/>
          <p:nvPr/>
        </p:nvSpPr>
        <p:spPr>
          <a:xfrm>
            <a:off x="5950123" y="3588835"/>
            <a:ext cx="2358826" cy="582332"/>
          </a:xfrm>
          <a:custGeom>
            <a:avLst/>
            <a:gdLst/>
            <a:ahLst/>
            <a:cxnLst/>
            <a:rect l="l" t="t" r="r" b="b"/>
            <a:pathLst>
              <a:path w="2358826" h="582332" extrusionOk="0">
                <a:moveTo>
                  <a:pt x="17498" y="16699"/>
                </a:moveTo>
                <a:cubicBezTo>
                  <a:pt x="38273" y="-24386"/>
                  <a:pt x="2227465" y="15396"/>
                  <a:pt x="2340376" y="16699"/>
                </a:cubicBezTo>
                <a:cubicBezTo>
                  <a:pt x="2403193" y="78482"/>
                  <a:pt x="2336416" y="389200"/>
                  <a:pt x="2340376" y="574309"/>
                </a:cubicBezTo>
                <a:cubicBezTo>
                  <a:pt x="1549001" y="596126"/>
                  <a:pt x="488477" y="655732"/>
                  <a:pt x="37462" y="576268"/>
                </a:cubicBezTo>
                <a:cubicBezTo>
                  <a:pt x="25646" y="383933"/>
                  <a:pt x="-21174" y="218183"/>
                  <a:pt x="17498" y="1669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6" name="Google Shape;206;p5"/>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7" name="Google Shape;207;p5"/>
          <p:cNvSpPr txBox="1">
            <a:spLocks noGrp="1"/>
          </p:cNvSpPr>
          <p:nvPr>
            <p:ph type="title" idx="4294967295"/>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pic>
        <p:nvPicPr>
          <p:cNvPr id="208" name="Google Shape;208;p5" descr="Forma&#10;&#10;El contenido generado por IA puede ser incorrecto."/>
          <p:cNvPicPr preferRelativeResize="0"/>
          <p:nvPr/>
        </p:nvPicPr>
        <p:blipFill rotWithShape="1">
          <a:blip r:embed="rId3">
            <a:alphaModFix/>
          </a:blip>
          <a:srcRect r="49975"/>
          <a:stretch/>
        </p:blipFill>
        <p:spPr>
          <a:xfrm>
            <a:off x="3455242" y="2204854"/>
            <a:ext cx="2106726" cy="2497728"/>
          </a:xfrm>
          <a:prstGeom prst="rect">
            <a:avLst/>
          </a:prstGeom>
          <a:noFill/>
          <a:ln>
            <a:noFill/>
          </a:ln>
        </p:spPr>
      </p:pic>
      <p:sp>
        <p:nvSpPr>
          <p:cNvPr id="209" name="Google Shape;209;p5"/>
          <p:cNvSpPr txBox="1"/>
          <p:nvPr/>
        </p:nvSpPr>
        <p:spPr>
          <a:xfrm>
            <a:off x="3410878" y="1706317"/>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210" name="Google Shape;210;p5"/>
          <p:cNvSpPr txBox="1"/>
          <p:nvPr/>
        </p:nvSpPr>
        <p:spPr>
          <a:xfrm>
            <a:off x="2906514" y="267294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211" name="Google Shape;211;p5"/>
          <p:cNvSpPr txBox="1"/>
          <p:nvPr/>
        </p:nvSpPr>
        <p:spPr>
          <a:xfrm>
            <a:off x="4304505" y="1454260"/>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212" name="Google Shape;212;p5"/>
          <p:cNvSpPr txBox="1"/>
          <p:nvPr/>
        </p:nvSpPr>
        <p:spPr>
          <a:xfrm>
            <a:off x="5020365" y="2452113"/>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213" name="Google Shape;213;p5"/>
          <p:cNvSpPr txBox="1"/>
          <p:nvPr/>
        </p:nvSpPr>
        <p:spPr>
          <a:xfrm>
            <a:off x="5371864" y="347338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214" name="Google Shape;214;p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 sz="1200">
                <a:solidFill>
                  <a:srgbClr val="8D8D8D"/>
                </a:solidFill>
              </a:rPr>
              <a:t>Saving my territory </a:t>
            </a:r>
            <a:r>
              <a:rPr lang="es" sz="1200">
                <a:solidFill>
                  <a:srgbClr val="1D1D1B"/>
                </a:solidFill>
              </a:rPr>
              <a:t>- Research and the Scientific Method</a:t>
            </a:r>
            <a:endParaRPr sz="1200">
              <a:solidFill>
                <a:srgbClr val="1D1D1B"/>
              </a:solidFill>
            </a:endParaRPr>
          </a:p>
        </p:txBody>
      </p:sp>
      <p:sp>
        <p:nvSpPr>
          <p:cNvPr id="215" name="Google Shape;215;p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6"/>
          <p:cNvSpPr/>
          <p:nvPr/>
        </p:nvSpPr>
        <p:spPr>
          <a:xfrm>
            <a:off x="3621972" y="1714622"/>
            <a:ext cx="1740000" cy="608377"/>
          </a:xfrm>
          <a:custGeom>
            <a:avLst/>
            <a:gdLst/>
            <a:ahLst/>
            <a:cxnLst/>
            <a:rect l="l" t="t" r="r" b="b"/>
            <a:pathLst>
              <a:path w="1740000" h="608377" extrusionOk="0">
                <a:moveTo>
                  <a:pt x="12907" y="17446"/>
                </a:moveTo>
                <a:cubicBezTo>
                  <a:pt x="27736" y="-23392"/>
                  <a:pt x="1653619" y="10130"/>
                  <a:pt x="1726390" y="17446"/>
                </a:cubicBezTo>
                <a:cubicBezTo>
                  <a:pt x="1777795" y="80863"/>
                  <a:pt x="1711723" y="406747"/>
                  <a:pt x="1726390" y="599996"/>
                </a:cubicBezTo>
                <a:cubicBezTo>
                  <a:pt x="1138456" y="623071"/>
                  <a:pt x="363002" y="648686"/>
                  <a:pt x="27634" y="602042"/>
                </a:cubicBezTo>
                <a:cubicBezTo>
                  <a:pt x="5856" y="395944"/>
                  <a:pt x="-5009" y="231524"/>
                  <a:pt x="12907"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1" name="Google Shape;221;p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2" name="Google Shape;222;p6"/>
          <p:cNvSpPr/>
          <p:nvPr/>
        </p:nvSpPr>
        <p:spPr>
          <a:xfrm>
            <a:off x="3844199" y="2955832"/>
            <a:ext cx="1455601" cy="406800"/>
          </a:xfrm>
          <a:prstGeom prst="homePlate">
            <a:avLst>
              <a:gd name="adj" fmla="val 50000"/>
            </a:avLst>
          </a:prstGeom>
          <a:solidFill>
            <a:srgbClr val="980000"/>
          </a:solidFill>
          <a:ln w="9525" cap="flat" cmpd="sng">
            <a:solidFill>
              <a:schemeClr val="lt1"/>
            </a:solidFill>
            <a:prstDash val="solid"/>
            <a:round/>
            <a:headEnd type="none" w="sm" len="sm"/>
            <a:tailEnd type="none" w="sm" len="sm"/>
          </a:ln>
        </p:spPr>
        <p:txBody>
          <a:bodyPr spcFirstLastPara="1" wrap="square" lIns="121875" tIns="121875" rIns="121875" bIns="1218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6"/>
          <p:cNvSpPr txBox="1">
            <a:spLocks noGrp="1"/>
          </p:cNvSpPr>
          <p:nvPr>
            <p:ph type="body" idx="4294967295"/>
          </p:nvPr>
        </p:nvSpPr>
        <p:spPr>
          <a:xfrm>
            <a:off x="3947559" y="2906482"/>
            <a:ext cx="935539" cy="470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s" sz="1400">
                <a:solidFill>
                  <a:schemeClr val="lt1"/>
                </a:solidFill>
                <a:latin typeface="Arial"/>
                <a:ea typeface="Arial"/>
                <a:cs typeface="Arial"/>
                <a:sym typeface="Arial"/>
              </a:rPr>
              <a:t>45 min.</a:t>
            </a:r>
            <a:endParaRPr sz="1400">
              <a:solidFill>
                <a:schemeClr val="lt1"/>
              </a:solidFill>
              <a:latin typeface="Arial"/>
              <a:ea typeface="Arial"/>
              <a:cs typeface="Arial"/>
              <a:sym typeface="Arial"/>
            </a:endParaRPr>
          </a:p>
        </p:txBody>
      </p:sp>
      <p:cxnSp>
        <p:nvCxnSpPr>
          <p:cNvPr id="224" name="Google Shape;224;p6"/>
          <p:cNvCxnSpPr/>
          <p:nvPr/>
        </p:nvCxnSpPr>
        <p:spPr>
          <a:xfrm>
            <a:off x="4491972" y="2447703"/>
            <a:ext cx="0" cy="554700"/>
          </a:xfrm>
          <a:prstGeom prst="straightConnector1">
            <a:avLst/>
          </a:prstGeom>
          <a:noFill/>
          <a:ln w="9525" cap="flat" cmpd="sng">
            <a:solidFill>
              <a:schemeClr val="dk2"/>
            </a:solidFill>
            <a:prstDash val="solid"/>
            <a:round/>
            <a:headEnd type="none" w="sm" len="sm"/>
            <a:tailEnd type="none" w="sm" len="sm"/>
          </a:ln>
        </p:spPr>
      </p:cxnSp>
      <p:sp>
        <p:nvSpPr>
          <p:cNvPr id="225" name="Google Shape;225;p6"/>
          <p:cNvSpPr/>
          <p:nvPr/>
        </p:nvSpPr>
        <p:spPr>
          <a:xfrm>
            <a:off x="4392510" y="2408747"/>
            <a:ext cx="198900" cy="198900"/>
          </a:xfrm>
          <a:prstGeom prst="ellipse">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6"/>
          <p:cNvSpPr txBox="1">
            <a:spLocks noGrp="1"/>
          </p:cNvSpPr>
          <p:nvPr>
            <p:ph type="body" idx="4294967295"/>
          </p:nvPr>
        </p:nvSpPr>
        <p:spPr>
          <a:xfrm>
            <a:off x="3637725" y="1619248"/>
            <a:ext cx="1671600" cy="726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rgbClr val="000000"/>
              </a:buClr>
              <a:buSzPts val="1600"/>
              <a:buNone/>
            </a:pPr>
            <a:r>
              <a:rPr lang="es" sz="1400">
                <a:solidFill>
                  <a:schemeClr val="dk2"/>
                </a:solidFill>
                <a:latin typeface="Arial"/>
                <a:ea typeface="Arial"/>
                <a:cs typeface="Arial"/>
                <a:sym typeface="Arial"/>
              </a:rPr>
              <a:t>Presentation of the example and discussion</a:t>
            </a:r>
            <a:endParaRPr sz="1400">
              <a:solidFill>
                <a:schemeClr val="dk2"/>
              </a:solidFill>
              <a:latin typeface="Arial"/>
              <a:ea typeface="Arial"/>
              <a:cs typeface="Arial"/>
              <a:sym typeface="Arial"/>
            </a:endParaRPr>
          </a:p>
        </p:txBody>
      </p:sp>
      <p:sp>
        <p:nvSpPr>
          <p:cNvPr id="227" name="Google Shape;227;p6"/>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3200"/>
              <a:buFont typeface="Roboto"/>
              <a:buNone/>
            </a:pPr>
            <a:r>
              <a:rPr lang="es" sz="2000">
                <a:solidFill>
                  <a:srgbClr val="C00000"/>
                </a:solidFill>
              </a:rPr>
              <a:t>Timeframe</a:t>
            </a:r>
            <a:endParaRPr sz="2000" b="0" i="0" u="none" strike="noStrike" cap="none">
              <a:solidFill>
                <a:srgbClr val="C00000"/>
              </a:solidFill>
              <a:latin typeface="Arial"/>
              <a:ea typeface="Arial"/>
              <a:cs typeface="Arial"/>
              <a:sym typeface="Arial"/>
            </a:endParaRPr>
          </a:p>
        </p:txBody>
      </p:sp>
      <p:sp>
        <p:nvSpPr>
          <p:cNvPr id="228" name="Google Shape;228;p6"/>
          <p:cNvSpPr txBox="1"/>
          <p:nvPr/>
        </p:nvSpPr>
        <p:spPr>
          <a:xfrm>
            <a:off x="0" y="123824"/>
            <a:ext cx="9135900" cy="521699"/>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
        <p:nvSpPr>
          <p:cNvPr id="229" name="Google Shape;229;p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 sz="1200">
                <a:solidFill>
                  <a:srgbClr val="8D8D8D"/>
                </a:solidFill>
              </a:rPr>
              <a:t>Saving my territory </a:t>
            </a:r>
            <a:r>
              <a:rPr lang="es" sz="1200">
                <a:solidFill>
                  <a:srgbClr val="1D1D1B"/>
                </a:solidFill>
              </a:rPr>
              <a:t>- Research and the Scientific Method</a:t>
            </a:r>
            <a:endParaRPr sz="1200">
              <a:solidFill>
                <a:srgbClr val="1D1D1B"/>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5" name="Google Shape;235;p7"/>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 sz="1400">
                <a:solidFill>
                  <a:srgbClr val="7030A0"/>
                </a:solidFill>
                <a:latin typeface="Arial"/>
                <a:ea typeface="Arial"/>
                <a:cs typeface="Arial"/>
                <a:sym typeface="Arial"/>
              </a:rPr>
              <a:t>The examples are intended to show and provide an explanation for the participating students of what they are expected to do during the programme:</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 sz="1400">
                <a:solidFill>
                  <a:srgbClr val="7030A0"/>
                </a:solidFill>
                <a:latin typeface="Arial"/>
                <a:ea typeface="Arial"/>
                <a:cs typeface="Arial"/>
                <a:sym typeface="Arial"/>
              </a:rPr>
              <a:t>1. In broad terms, introduce the different processes and needs in a research project, and understand the reason for them.</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 sz="1400">
                <a:solidFill>
                  <a:srgbClr val="7030A0"/>
                </a:solidFill>
                <a:latin typeface="Arial"/>
                <a:ea typeface="Arial"/>
                <a:cs typeface="Arial"/>
                <a:sym typeface="Arial"/>
              </a:rPr>
              <a:t>2. Introduce how each participant can approach the problem (or a part of it) based on a different point of view or knowledge from the others.</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 sz="1400">
                <a:solidFill>
                  <a:srgbClr val="7030A0"/>
                </a:solidFill>
                <a:latin typeface="Arial"/>
                <a:ea typeface="Arial"/>
                <a:cs typeface="Arial"/>
                <a:sym typeface="Arial"/>
              </a:rPr>
              <a:t>3. Use discussion to foster the search for problems/ideas and how to find the most efficient solutions.</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r>
              <a:rPr lang="es" sz="1400">
                <a:solidFill>
                  <a:srgbClr val="7030A0"/>
                </a:solidFill>
                <a:latin typeface="Arial"/>
                <a:ea typeface="Arial"/>
                <a:cs typeface="Arial"/>
                <a:sym typeface="Arial"/>
              </a:rPr>
              <a:t>4. Learn what an end product would look like, and what the group is expected to do.</a:t>
            </a: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rgbClr val="7030A0"/>
              </a:solidFill>
              <a:latin typeface="Arial"/>
              <a:ea typeface="Arial"/>
              <a:cs typeface="Arial"/>
              <a:sym typeface="Arial"/>
            </a:endParaRPr>
          </a:p>
        </p:txBody>
      </p:sp>
      <p:sp>
        <p:nvSpPr>
          <p:cNvPr id="236" name="Google Shape;236;p7"/>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 sz="2000">
                <a:solidFill>
                  <a:srgbClr val="7030A0"/>
                </a:solidFill>
              </a:rPr>
              <a:t>No sugar, thanks</a:t>
            </a:r>
            <a:endParaRPr sz="2000">
              <a:solidFill>
                <a:srgbClr val="7030A0"/>
              </a:solidFill>
            </a:endParaRPr>
          </a:p>
          <a:p>
            <a:pPr marL="0" marR="0" lvl="0" indent="0" algn="l" rtl="0">
              <a:lnSpc>
                <a:spcPct val="100000"/>
              </a:lnSpc>
              <a:spcBef>
                <a:spcPts val="0"/>
              </a:spcBef>
              <a:spcAft>
                <a:spcPts val="0"/>
              </a:spcAft>
              <a:buClr>
                <a:schemeClr val="lt1"/>
              </a:buClr>
              <a:buSzPts val="3200"/>
              <a:buFont typeface="Roboto"/>
              <a:buNone/>
            </a:pPr>
            <a:endParaRPr sz="2000">
              <a:solidFill>
                <a:srgbClr val="7030A0"/>
              </a:solidFill>
            </a:endParaRPr>
          </a:p>
        </p:txBody>
      </p:sp>
      <p:sp>
        <p:nvSpPr>
          <p:cNvPr id="237" name="Google Shape;237;p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rgbClr val="7030A0"/>
                </a:solidFill>
              </a:rPr>
              <a:t>No sugar, thanks</a:t>
            </a:r>
            <a:endParaRPr sz="2400" b="0" i="0" u="none" strike="noStrike" cap="none">
              <a:solidFill>
                <a:srgbClr val="7030A0"/>
              </a:solidFill>
              <a:latin typeface="Arial"/>
              <a:ea typeface="Arial"/>
              <a:cs typeface="Arial"/>
              <a:sym typeface="Arial"/>
            </a:endParaRPr>
          </a:p>
        </p:txBody>
      </p:sp>
      <p:sp>
        <p:nvSpPr>
          <p:cNvPr id="238" name="Google Shape;238;p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 sz="1200">
                <a:solidFill>
                  <a:srgbClr val="8D8D8D"/>
                </a:solidFill>
              </a:rPr>
              <a:t>Saving my territory </a:t>
            </a:r>
            <a:r>
              <a:rPr lang="es" sz="1200">
                <a:solidFill>
                  <a:srgbClr val="1D1D1B"/>
                </a:solidFill>
              </a:rPr>
              <a:t>- Research and the Scientific Method</a:t>
            </a:r>
            <a:endParaRPr sz="1200">
              <a:solidFill>
                <a:srgbClr val="1D1D1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BBFC3"/>
        </a:solidFill>
        <a:effectLst/>
      </p:bgPr>
    </p:bg>
    <p:spTree>
      <p:nvGrpSpPr>
        <p:cNvPr id="1" name="Shape 242"/>
        <p:cNvGrpSpPr/>
        <p:nvPr/>
      </p:nvGrpSpPr>
      <p:grpSpPr>
        <a:xfrm>
          <a:off x="0" y="0"/>
          <a:ext cx="0" cy="0"/>
          <a:chOff x="0" y="0"/>
          <a:chExt cx="0" cy="0"/>
        </a:xfrm>
      </p:grpSpPr>
      <p:sp>
        <p:nvSpPr>
          <p:cNvPr id="243" name="Google Shape;243;g3093831a9a5_0_0"/>
          <p:cNvSpPr/>
          <p:nvPr/>
        </p:nvSpPr>
        <p:spPr>
          <a:xfrm>
            <a:off x="2273425" y="2542200"/>
            <a:ext cx="993300" cy="940500"/>
          </a:xfrm>
          <a:prstGeom prst="wedgeRoundRectCallout">
            <a:avLst>
              <a:gd name="adj1" fmla="val -135468"/>
              <a:gd name="adj2" fmla="val 38082"/>
              <a:gd name="adj3" fmla="val 16667"/>
            </a:avLst>
          </a:prstGeom>
          <a:solidFill>
            <a:srgbClr val="FFEBEB"/>
          </a:solidFill>
          <a:ln>
            <a:noFill/>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s" sz="800" b="1" dirty="0">
                <a:solidFill>
                  <a:schemeClr val="dk2"/>
                </a:solidFill>
              </a:rPr>
              <a:t>HYPOTHESI</a:t>
            </a:r>
            <a:r>
              <a:rPr lang="es" sz="800" b="1" i="0" u="none" strike="noStrike" cap="none" dirty="0">
                <a:solidFill>
                  <a:schemeClr val="dk2"/>
                </a:solidFill>
                <a:latin typeface="Arial"/>
                <a:ea typeface="Arial"/>
                <a:cs typeface="Arial"/>
                <a:sym typeface="Arial"/>
              </a:rPr>
              <a:t> (</a:t>
            </a:r>
            <a:r>
              <a:rPr lang="es" sz="800" b="1" dirty="0">
                <a:solidFill>
                  <a:schemeClr val="dk2"/>
                </a:solidFill>
              </a:rPr>
              <a:t>challenge</a:t>
            </a:r>
            <a:r>
              <a:rPr lang="es" sz="800" b="1" i="0" u="none" strike="noStrike" cap="none" dirty="0">
                <a:solidFill>
                  <a:schemeClr val="dk2"/>
                </a:solidFill>
                <a:latin typeface="Arial"/>
                <a:ea typeface="Arial"/>
                <a:cs typeface="Arial"/>
                <a:sym typeface="Arial"/>
              </a:rPr>
              <a:t>)</a:t>
            </a:r>
            <a:br>
              <a:rPr lang="es" sz="800" b="1" i="0" u="none" strike="noStrike" cap="none" dirty="0">
                <a:solidFill>
                  <a:schemeClr val="dk2"/>
                </a:solidFill>
                <a:latin typeface="Arial"/>
                <a:ea typeface="Arial"/>
                <a:cs typeface="Arial"/>
                <a:sym typeface="Arial"/>
              </a:rPr>
            </a:br>
            <a:r>
              <a:rPr lang="es" sz="800" dirty="0">
                <a:solidFill>
                  <a:schemeClr val="dk2"/>
                </a:solidFill>
              </a:rPr>
              <a:t>It is possible to reduce sugar consumption levels at my school.</a:t>
            </a:r>
            <a:endParaRPr sz="800" dirty="0">
              <a:solidFill>
                <a:schemeClr val="dk2"/>
              </a:solidFill>
            </a:endParaRPr>
          </a:p>
        </p:txBody>
      </p:sp>
      <p:sp>
        <p:nvSpPr>
          <p:cNvPr id="244" name="Google Shape;244;g3093831a9a5_0_0"/>
          <p:cNvSpPr/>
          <p:nvPr/>
        </p:nvSpPr>
        <p:spPr>
          <a:xfrm>
            <a:off x="137269" y="687690"/>
            <a:ext cx="8791355" cy="4331986"/>
          </a:xfrm>
          <a:custGeom>
            <a:avLst/>
            <a:gdLst/>
            <a:ahLst/>
            <a:cxnLst/>
            <a:rect l="l" t="t" r="r" b="b"/>
            <a:pathLst>
              <a:path w="8791355" h="4331986" extrusionOk="0">
                <a:moveTo>
                  <a:pt x="65216" y="124229"/>
                </a:moveTo>
                <a:cubicBezTo>
                  <a:pt x="139493" y="-154450"/>
                  <a:pt x="8348489" y="72752"/>
                  <a:pt x="8722594" y="124229"/>
                </a:cubicBezTo>
                <a:cubicBezTo>
                  <a:pt x="8964996" y="559023"/>
                  <a:pt x="8592344" y="2896122"/>
                  <a:pt x="8722594" y="4272308"/>
                </a:cubicBezTo>
                <a:cubicBezTo>
                  <a:pt x="5792107" y="4370239"/>
                  <a:pt x="1854825" y="4427568"/>
                  <a:pt x="139623" y="4286880"/>
                </a:cubicBezTo>
                <a:cubicBezTo>
                  <a:pt x="82548" y="2872960"/>
                  <a:pt x="23994" y="1654275"/>
                  <a:pt x="65216" y="12422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5" name="Google Shape;245;g3093831a9a5_0_0"/>
          <p:cNvSpPr txBox="1">
            <a:spLocks noGrp="1"/>
          </p:cNvSpPr>
          <p:nvPr>
            <p:ph type="body" idx="4294967295"/>
          </p:nvPr>
        </p:nvSpPr>
        <p:spPr>
          <a:xfrm>
            <a:off x="382747" y="784244"/>
            <a:ext cx="2520000" cy="290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s" sz="1000" b="1" dirty="0">
                <a:solidFill>
                  <a:schemeClr val="dk2"/>
                </a:solidFill>
                <a:latin typeface="Arial"/>
                <a:ea typeface="Arial"/>
                <a:cs typeface="Arial"/>
                <a:sym typeface="Arial"/>
              </a:rPr>
              <a:t>INTRODUCTION </a:t>
            </a:r>
            <a:r>
              <a:rPr lang="es" sz="1000" dirty="0">
                <a:solidFill>
                  <a:schemeClr val="dk2"/>
                </a:solidFill>
                <a:latin typeface="Arial"/>
                <a:ea typeface="Arial"/>
                <a:cs typeface="Arial"/>
                <a:sym typeface="Arial"/>
              </a:rPr>
              <a:t>(context of the problem)</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Sugar is a very common ingredient in our diet. The World Health Organization (WHO) recommends that adults with a normal body mass index consume a maximum of 25 grams per day (5% of daily calorie intake).People who consume too much sugar have a greater likelihood of suffering from illnesses including diabetes, obesity, tooth decay </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and heart disease, poor diet, </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higher triglyceride levels, etc.</a:t>
            </a:r>
            <a:endParaRPr sz="1000" dirty="0">
              <a:solidFill>
                <a:schemeClr val="dk2"/>
              </a:solidFill>
              <a:latin typeface="Arial"/>
              <a:ea typeface="Arial"/>
              <a:cs typeface="Arial"/>
              <a:sym typeface="Arial"/>
            </a:endParaRPr>
          </a:p>
          <a:p>
            <a:pPr marL="0" lvl="0" indent="0" algn="l" rtl="0">
              <a:lnSpc>
                <a:spcPct val="100000"/>
              </a:lnSpc>
              <a:spcBef>
                <a:spcPts val="1600"/>
              </a:spcBef>
              <a:spcAft>
                <a:spcPts val="1600"/>
              </a:spcAft>
              <a:buSzPts val="1800"/>
              <a:buNone/>
            </a:pPr>
            <a:endParaRPr sz="1000" dirty="0">
              <a:solidFill>
                <a:schemeClr val="dk2"/>
              </a:solidFill>
              <a:latin typeface="Arial"/>
              <a:ea typeface="Arial"/>
              <a:cs typeface="Arial"/>
              <a:sym typeface="Arial"/>
            </a:endParaRPr>
          </a:p>
        </p:txBody>
      </p:sp>
      <p:sp>
        <p:nvSpPr>
          <p:cNvPr id="246" name="Google Shape;246;g3093831a9a5_0_0"/>
          <p:cNvSpPr txBox="1"/>
          <p:nvPr/>
        </p:nvSpPr>
        <p:spPr>
          <a:xfrm>
            <a:off x="3375574" y="784243"/>
            <a:ext cx="2520000" cy="214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1600"/>
              </a:spcAft>
              <a:buClr>
                <a:schemeClr val="lt2"/>
              </a:buClr>
              <a:buSzPts val="1800"/>
              <a:buFont typeface="Roboto"/>
              <a:buNone/>
            </a:pPr>
            <a:r>
              <a:rPr lang="es" sz="1000" b="1">
                <a:solidFill>
                  <a:schemeClr val="dk2"/>
                </a:solidFill>
              </a:rPr>
              <a:t>METHOD AND MATERIALS</a:t>
            </a:r>
            <a:r>
              <a:rPr lang="es" sz="1000" b="1" i="0" u="none" strike="noStrike" cap="none">
                <a:solidFill>
                  <a:schemeClr val="dk2"/>
                </a:solidFill>
                <a:latin typeface="Arial"/>
                <a:ea typeface="Arial"/>
                <a:cs typeface="Arial"/>
                <a:sym typeface="Arial"/>
              </a:rPr>
              <a:t> </a:t>
            </a:r>
            <a:r>
              <a:rPr lang="es" sz="1000">
                <a:solidFill>
                  <a:schemeClr val="dk2"/>
                </a:solidFill>
              </a:rPr>
              <a:t>(how we are going to achieve the objectives)</a:t>
            </a:r>
            <a:br>
              <a:rPr lang="es" sz="1000" b="0" i="0" u="none" strike="noStrike" cap="none">
                <a:solidFill>
                  <a:schemeClr val="dk2"/>
                </a:solidFill>
                <a:latin typeface="Arial"/>
                <a:ea typeface="Arial"/>
                <a:cs typeface="Arial"/>
                <a:sym typeface="Arial"/>
              </a:rPr>
            </a:br>
            <a:r>
              <a:rPr lang="es" sz="1000">
                <a:solidFill>
                  <a:schemeClr val="dk2"/>
                </a:solidFill>
              </a:rPr>
              <a:t>1. Documentation of the types of sugar, its origin and effects on health. 2. Select common snacks eaten by students (fruit, homemade and industrial pastries, sandwiches, etc.) 3. Analyse the types of sugars present and quantity (labelling) 4. Organise foods by type and quantity of sugar. 5. Produce a guide of tips for reducing sugar consumption. 6. Design a plan to reduce school students' sugar consumption.</a:t>
            </a:r>
            <a:r>
              <a:rPr lang="es" sz="1000" b="0" i="0" u="none" strike="noStrike" cap="none">
                <a:solidFill>
                  <a:schemeClr val="dk2"/>
                </a:solidFill>
                <a:latin typeface="Arial"/>
                <a:ea typeface="Arial"/>
                <a:cs typeface="Arial"/>
                <a:sym typeface="Arial"/>
              </a:rPr>
              <a:t> </a:t>
            </a:r>
            <a:endParaRPr sz="1000" b="0" i="0" u="none" strike="noStrike" cap="none">
              <a:solidFill>
                <a:schemeClr val="dk2"/>
              </a:solidFill>
              <a:latin typeface="Arial"/>
              <a:ea typeface="Arial"/>
              <a:cs typeface="Arial"/>
              <a:sym typeface="Arial"/>
            </a:endParaRPr>
          </a:p>
        </p:txBody>
      </p:sp>
      <p:sp>
        <p:nvSpPr>
          <p:cNvPr id="247" name="Google Shape;247;g3093831a9a5_0_0"/>
          <p:cNvSpPr txBox="1"/>
          <p:nvPr/>
        </p:nvSpPr>
        <p:spPr>
          <a:xfrm>
            <a:off x="6266373" y="784243"/>
            <a:ext cx="2520000" cy="180094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s" sz="1000" b="1">
                <a:solidFill>
                  <a:schemeClr val="dk2"/>
                </a:solidFill>
              </a:rPr>
              <a:t>RESULTS</a:t>
            </a:r>
            <a:r>
              <a:rPr lang="es" sz="1000" b="1" i="0" u="none" strike="noStrike" cap="none">
                <a:solidFill>
                  <a:schemeClr val="dk2"/>
                </a:solidFill>
                <a:latin typeface="Arial"/>
                <a:ea typeface="Arial"/>
                <a:cs typeface="Arial"/>
                <a:sym typeface="Arial"/>
              </a:rPr>
              <a:t> </a:t>
            </a:r>
            <a:r>
              <a:rPr lang="es" sz="1000">
                <a:solidFill>
                  <a:schemeClr val="dk2"/>
                </a:solidFill>
              </a:rPr>
              <a:t>(findings, proposals for intervention, etc.)</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Comparative graphs of the data.</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Guide with advice.</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Plan to reduce school students' sugar consumption: Can you cut down by 15%?</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r>
              <a:rPr lang="es" sz="1000" b="1">
                <a:solidFill>
                  <a:schemeClr val="dk2"/>
                </a:solidFill>
              </a:rPr>
              <a:t>CONCLUSIONS AND DISCUSSION</a:t>
            </a:r>
            <a:r>
              <a:rPr lang="es" sz="1000" b="1" i="0" u="none" strike="noStrike" cap="none">
                <a:solidFill>
                  <a:schemeClr val="dk2"/>
                </a:solidFill>
                <a:latin typeface="Arial"/>
                <a:ea typeface="Arial"/>
                <a:cs typeface="Arial"/>
                <a:sym typeface="Arial"/>
              </a:rPr>
              <a:t> </a:t>
            </a:r>
            <a:r>
              <a:rPr lang="es" sz="1000">
                <a:solidFill>
                  <a:schemeClr val="dk2"/>
                </a:solidFill>
              </a:rPr>
              <a:t>(what the findings mean)</a:t>
            </a:r>
            <a:br>
              <a:rPr lang="es" sz="1000" b="0" i="0" u="none" strike="noStrike" cap="none">
                <a:solidFill>
                  <a:schemeClr val="dk2"/>
                </a:solidFill>
                <a:latin typeface="Arial"/>
                <a:ea typeface="Arial"/>
                <a:cs typeface="Arial"/>
                <a:sym typeface="Arial"/>
              </a:rPr>
            </a:br>
            <a:endParaRPr sz="1000" b="0" i="0" u="none" strike="noStrike" cap="none">
              <a:solidFill>
                <a:schemeClr val="dk2"/>
              </a:solidFill>
              <a:latin typeface="Arial"/>
              <a:ea typeface="Arial"/>
              <a:cs typeface="Arial"/>
              <a:sym typeface="Arial"/>
            </a:endParaRPr>
          </a:p>
        </p:txBody>
      </p:sp>
      <p:sp>
        <p:nvSpPr>
          <p:cNvPr id="248" name="Google Shape;248;g3093831a9a5_0_0"/>
          <p:cNvSpPr txBox="1"/>
          <p:nvPr/>
        </p:nvSpPr>
        <p:spPr>
          <a:xfrm>
            <a:off x="382747" y="3240365"/>
            <a:ext cx="2520000" cy="80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1600"/>
              </a:spcAft>
              <a:buClr>
                <a:schemeClr val="lt2"/>
              </a:buClr>
              <a:buSzPts val="1800"/>
              <a:buFont typeface="Roboto"/>
              <a:buNone/>
            </a:pPr>
            <a:r>
              <a:rPr lang="es" sz="1000" b="1" i="0" u="none" strike="noStrike" cap="none">
                <a:solidFill>
                  <a:schemeClr val="dk2"/>
                </a:solidFill>
                <a:latin typeface="Arial"/>
                <a:ea typeface="Arial"/>
                <a:cs typeface="Arial"/>
                <a:sym typeface="Arial"/>
              </a:rPr>
              <a:t>PROBLEM</a:t>
            </a:r>
            <a:br>
              <a:rPr lang="es" sz="1000" b="0" i="0" u="none" strike="noStrike" cap="none">
                <a:solidFill>
                  <a:schemeClr val="dk2"/>
                </a:solidFill>
                <a:latin typeface="Arial"/>
                <a:ea typeface="Arial"/>
                <a:cs typeface="Arial"/>
                <a:sym typeface="Arial"/>
              </a:rPr>
            </a:br>
            <a:r>
              <a:rPr lang="es" sz="1000">
                <a:solidFill>
                  <a:schemeClr val="dk2"/>
                </a:solidFill>
              </a:rPr>
              <a:t>Unhealthy snacks and ignorance of the effects of refined sugar and sweeteners on our health.</a:t>
            </a:r>
            <a:endParaRPr sz="1000" b="0" i="0" u="none" strike="noStrike" cap="none">
              <a:solidFill>
                <a:schemeClr val="dk2"/>
              </a:solidFill>
              <a:latin typeface="Arial"/>
              <a:ea typeface="Arial"/>
              <a:cs typeface="Arial"/>
              <a:sym typeface="Arial"/>
            </a:endParaRPr>
          </a:p>
        </p:txBody>
      </p:sp>
      <p:sp>
        <p:nvSpPr>
          <p:cNvPr id="249" name="Google Shape;249;g3093831a9a5_0_0"/>
          <p:cNvSpPr txBox="1"/>
          <p:nvPr/>
        </p:nvSpPr>
        <p:spPr>
          <a:xfrm>
            <a:off x="382747" y="4177536"/>
            <a:ext cx="2520000" cy="80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OBJECTIVES</a:t>
            </a:r>
            <a:r>
              <a:rPr lang="es" sz="1000" b="1" i="0" u="none" strike="noStrike" cap="none">
                <a:solidFill>
                  <a:schemeClr val="dk2"/>
                </a:solidFill>
                <a:latin typeface="Arial"/>
                <a:ea typeface="Arial"/>
                <a:cs typeface="Arial"/>
                <a:sym typeface="Arial"/>
              </a:rPr>
              <a:t> </a:t>
            </a:r>
            <a:r>
              <a:rPr lang="es" sz="1000">
                <a:solidFill>
                  <a:schemeClr val="dk2"/>
                </a:solidFill>
              </a:rPr>
              <a:t>(what our aims are)</a:t>
            </a:r>
            <a:br>
              <a:rPr lang="es" sz="1000" b="0" i="0" u="none" strike="noStrike" cap="none">
                <a:solidFill>
                  <a:schemeClr val="dk2"/>
                </a:solidFill>
                <a:latin typeface="Arial"/>
                <a:ea typeface="Arial"/>
                <a:cs typeface="Arial"/>
                <a:sym typeface="Arial"/>
              </a:rPr>
            </a:br>
            <a:r>
              <a:rPr lang="es" sz="1000">
                <a:solidFill>
                  <a:schemeClr val="dk2"/>
                </a:solidFill>
              </a:rPr>
              <a:t>1. Make students aware of the dangers of sugar consumption. </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2. Reduce sugar consumption.</a:t>
            </a:r>
            <a:endParaRPr sz="1000">
              <a:solidFill>
                <a:schemeClr val="dk2"/>
              </a:solidFill>
            </a:endParaRPr>
          </a:p>
        </p:txBody>
      </p:sp>
      <p:pic>
        <p:nvPicPr>
          <p:cNvPr id="250" name="Google Shape;250;g3093831a9a5_0_0"/>
          <p:cNvPicPr preferRelativeResize="0"/>
          <p:nvPr/>
        </p:nvPicPr>
        <p:blipFill rotWithShape="1">
          <a:blip r:embed="rId3">
            <a:alphaModFix/>
          </a:blip>
          <a:srcRect/>
          <a:stretch/>
        </p:blipFill>
        <p:spPr>
          <a:xfrm>
            <a:off x="6306248" y="2789873"/>
            <a:ext cx="2480125" cy="1800941"/>
          </a:xfrm>
          <a:prstGeom prst="rect">
            <a:avLst/>
          </a:prstGeom>
          <a:noFill/>
          <a:ln>
            <a:noFill/>
          </a:ln>
        </p:spPr>
      </p:pic>
      <p:pic>
        <p:nvPicPr>
          <p:cNvPr id="251" name="Google Shape;251;g3093831a9a5_0_0"/>
          <p:cNvPicPr preferRelativeResize="0"/>
          <p:nvPr/>
        </p:nvPicPr>
        <p:blipFill rotWithShape="1">
          <a:blip r:embed="rId4">
            <a:alphaModFix/>
          </a:blip>
          <a:srcRect/>
          <a:stretch/>
        </p:blipFill>
        <p:spPr>
          <a:xfrm>
            <a:off x="3438562" y="3557044"/>
            <a:ext cx="2295817" cy="1021142"/>
          </a:xfrm>
          <a:prstGeom prst="rect">
            <a:avLst/>
          </a:prstGeom>
          <a:noFill/>
          <a:ln>
            <a:noFill/>
          </a:ln>
        </p:spPr>
      </p:pic>
      <p:sp>
        <p:nvSpPr>
          <p:cNvPr id="252" name="Google Shape;252;g3093831a9a5_0_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BBFC3"/>
        </a:solidFill>
        <a:effectLst/>
      </p:bgPr>
    </p:bg>
    <p:spTree>
      <p:nvGrpSpPr>
        <p:cNvPr id="1" name="Shape 256"/>
        <p:cNvGrpSpPr/>
        <p:nvPr/>
      </p:nvGrpSpPr>
      <p:grpSpPr>
        <a:xfrm>
          <a:off x="0" y="0"/>
          <a:ext cx="0" cy="0"/>
          <a:chOff x="0" y="0"/>
          <a:chExt cx="0" cy="0"/>
        </a:xfrm>
      </p:grpSpPr>
      <p:sp>
        <p:nvSpPr>
          <p:cNvPr id="257" name="Google Shape;257;g3093831a9a5_0_17"/>
          <p:cNvSpPr/>
          <p:nvPr/>
        </p:nvSpPr>
        <p:spPr>
          <a:xfrm>
            <a:off x="137269" y="687690"/>
            <a:ext cx="8791355" cy="4331986"/>
          </a:xfrm>
          <a:custGeom>
            <a:avLst/>
            <a:gdLst/>
            <a:ahLst/>
            <a:cxnLst/>
            <a:rect l="l" t="t" r="r" b="b"/>
            <a:pathLst>
              <a:path w="8791355" h="4331986" extrusionOk="0">
                <a:moveTo>
                  <a:pt x="65216" y="124229"/>
                </a:moveTo>
                <a:cubicBezTo>
                  <a:pt x="139493" y="-154450"/>
                  <a:pt x="8348489" y="72752"/>
                  <a:pt x="8722594" y="124229"/>
                </a:cubicBezTo>
                <a:cubicBezTo>
                  <a:pt x="8964996" y="559023"/>
                  <a:pt x="8592344" y="2896122"/>
                  <a:pt x="8722594" y="4272308"/>
                </a:cubicBezTo>
                <a:cubicBezTo>
                  <a:pt x="5792107" y="4370239"/>
                  <a:pt x="1854825" y="4427568"/>
                  <a:pt x="139623" y="4286880"/>
                </a:cubicBezTo>
                <a:cubicBezTo>
                  <a:pt x="82548" y="2872960"/>
                  <a:pt x="23994" y="1654275"/>
                  <a:pt x="65216" y="12422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8" name="Google Shape;258;g3093831a9a5_0_17"/>
          <p:cNvSpPr txBox="1"/>
          <p:nvPr/>
        </p:nvSpPr>
        <p:spPr>
          <a:xfrm>
            <a:off x="3375575" y="784250"/>
            <a:ext cx="2520000" cy="4075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BUDGET</a:t>
            </a:r>
            <a:br>
              <a:rPr lang="es" sz="1000" b="0" i="0" u="none" strike="noStrike" cap="none">
                <a:solidFill>
                  <a:schemeClr val="dk2"/>
                </a:solidFill>
                <a:latin typeface="Arial"/>
                <a:ea typeface="Arial"/>
                <a:cs typeface="Arial"/>
                <a:sym typeface="Arial"/>
              </a:rPr>
            </a:br>
            <a:r>
              <a:rPr lang="es" sz="1000">
                <a:solidFill>
                  <a:schemeClr val="dk2"/>
                </a:solidFill>
              </a:rPr>
              <a:t>Perishable material to carry out the project and the communication action.</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INNOVATION</a:t>
            </a:r>
            <a:br>
              <a:rPr lang="es" sz="1000" b="0" i="0" u="none" strike="noStrike" cap="none">
                <a:solidFill>
                  <a:schemeClr val="dk2"/>
                </a:solidFill>
                <a:latin typeface="Arial"/>
                <a:ea typeface="Arial"/>
                <a:cs typeface="Arial"/>
                <a:sym typeface="Arial"/>
              </a:rPr>
            </a:br>
            <a:r>
              <a:rPr lang="es" sz="1000">
                <a:solidFill>
                  <a:schemeClr val="dk2"/>
                </a:solidFill>
              </a:rPr>
              <a:t>- In order to disseminate the results, a format that involves and motivates the P.O. is used: the challenge.</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 Series of podcasts (humorous and informative): short podcasts interviewing members of the research team. The interviews will contain questions with answers that reveal interesting facts and myths about the project in a humorous way.</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sp>
        <p:nvSpPr>
          <p:cNvPr id="259" name="Google Shape;259;g3093831a9a5_0_17"/>
          <p:cNvSpPr txBox="1"/>
          <p:nvPr/>
        </p:nvSpPr>
        <p:spPr>
          <a:xfrm>
            <a:off x="373249" y="784243"/>
            <a:ext cx="2520000" cy="156977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COMMUNICATION</a:t>
            </a:r>
            <a:br>
              <a:rPr lang="es" sz="1000" b="1" i="0" u="none" strike="noStrike" cap="none">
                <a:solidFill>
                  <a:schemeClr val="dk2"/>
                </a:solidFill>
                <a:latin typeface="Arial"/>
                <a:ea typeface="Arial"/>
                <a:cs typeface="Arial"/>
                <a:sym typeface="Arial"/>
              </a:rPr>
            </a:br>
            <a:r>
              <a:rPr lang="es" sz="1000">
                <a:solidFill>
                  <a:schemeClr val="dk2"/>
                </a:solidFill>
              </a:rPr>
              <a:t>1.Challenge: Can you cut down by 15%? Organise informative talks to explain the challenge in our schools (information website, QR, posters and videos)</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2. Produce podcasts with interesting content, such as why archaeologists can date an ancient skull just by looking at its teeth.</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sp>
        <p:nvSpPr>
          <p:cNvPr id="260" name="Google Shape;260;g3093831a9a5_0_17"/>
          <p:cNvSpPr txBox="1"/>
          <p:nvPr/>
        </p:nvSpPr>
        <p:spPr>
          <a:xfrm>
            <a:off x="6377899" y="784243"/>
            <a:ext cx="2520000" cy="43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ADDED VALUE</a:t>
            </a:r>
            <a:br>
              <a:rPr lang="es" sz="1000" b="0" i="0" u="none" strike="noStrike" cap="none">
                <a:solidFill>
                  <a:schemeClr val="dk2"/>
                </a:solidFill>
                <a:latin typeface="Arial"/>
                <a:ea typeface="Arial"/>
                <a:cs typeface="Arial"/>
                <a:sym typeface="Arial"/>
              </a:rPr>
            </a:br>
            <a:r>
              <a:rPr lang="es" sz="1000">
                <a:solidFill>
                  <a:schemeClr val="dk2"/>
                </a:solidFill>
              </a:rPr>
              <a:t>- Multilingual: materials in Spanish - Valencian - English.</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 Encouragement of optimistic and resilient behaviour. Active participation in the challenge increases awareness of the problem.</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pic>
        <p:nvPicPr>
          <p:cNvPr id="261" name="Google Shape;261;g3093831a9a5_0_17"/>
          <p:cNvPicPr preferRelativeResize="0"/>
          <p:nvPr/>
        </p:nvPicPr>
        <p:blipFill rotWithShape="1">
          <a:blip r:embed="rId3">
            <a:alphaModFix/>
          </a:blip>
          <a:srcRect/>
          <a:stretch/>
        </p:blipFill>
        <p:spPr>
          <a:xfrm>
            <a:off x="5925866" y="3292541"/>
            <a:ext cx="2630977" cy="1737300"/>
          </a:xfrm>
          <a:prstGeom prst="rect">
            <a:avLst/>
          </a:prstGeom>
          <a:noFill/>
          <a:ln>
            <a:noFill/>
          </a:ln>
        </p:spPr>
      </p:pic>
      <p:pic>
        <p:nvPicPr>
          <p:cNvPr id="262" name="Google Shape;262;g3093831a9a5_0_17"/>
          <p:cNvPicPr preferRelativeResize="0"/>
          <p:nvPr/>
        </p:nvPicPr>
        <p:blipFill rotWithShape="1">
          <a:blip r:embed="rId4">
            <a:alphaModFix/>
          </a:blip>
          <a:srcRect/>
          <a:stretch/>
        </p:blipFill>
        <p:spPr>
          <a:xfrm>
            <a:off x="6732198" y="2136842"/>
            <a:ext cx="1971539" cy="1540400"/>
          </a:xfrm>
          <a:prstGeom prst="rect">
            <a:avLst/>
          </a:prstGeom>
          <a:noFill/>
          <a:ln>
            <a:noFill/>
          </a:ln>
        </p:spPr>
      </p:pic>
      <p:pic>
        <p:nvPicPr>
          <p:cNvPr id="263" name="Google Shape;263;g3093831a9a5_0_17"/>
          <p:cNvPicPr preferRelativeResize="0"/>
          <p:nvPr/>
        </p:nvPicPr>
        <p:blipFill rotWithShape="1">
          <a:blip r:embed="rId5">
            <a:alphaModFix/>
          </a:blip>
          <a:srcRect/>
          <a:stretch/>
        </p:blipFill>
        <p:spPr>
          <a:xfrm>
            <a:off x="4016524" y="3360896"/>
            <a:ext cx="1995271" cy="1719163"/>
          </a:xfrm>
          <a:prstGeom prst="rect">
            <a:avLst/>
          </a:prstGeom>
          <a:noFill/>
          <a:ln>
            <a:noFill/>
          </a:ln>
        </p:spPr>
      </p:pic>
      <p:sp>
        <p:nvSpPr>
          <p:cNvPr id="264" name="Google Shape;264;g3093831a9a5_0_17"/>
          <p:cNvSpPr/>
          <p:nvPr/>
        </p:nvSpPr>
        <p:spPr>
          <a:xfrm>
            <a:off x="458149" y="4079762"/>
            <a:ext cx="1731301" cy="761475"/>
          </a:xfrm>
          <a:prstGeom prst="roundRect">
            <a:avLst>
              <a:gd name="adj" fmla="val 16667"/>
            </a:avLst>
          </a:prstGeom>
          <a:solidFill>
            <a:srgbClr val="FFEBEB"/>
          </a:solidFill>
          <a:ln>
            <a:noFill/>
          </a:ln>
        </p:spPr>
        <p:txBody>
          <a:bodyPr spcFirstLastPara="1" wrap="square" lIns="36000" tIns="36000" rIns="36000" bIns="360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 sz="800" dirty="0">
                <a:solidFill>
                  <a:schemeClr val="dk2"/>
                </a:solidFill>
              </a:rPr>
              <a:t>Work and images by Applied Anatomy students and teacher, 20/21 academic year. Padre Poveda secondary school. Guadix, Granada, Spain.</a:t>
            </a:r>
            <a:endParaRPr sz="800" b="0" i="0" u="none" strike="noStrike" cap="none" dirty="0">
              <a:solidFill>
                <a:schemeClr val="dk2"/>
              </a:solidFill>
              <a:latin typeface="Arial"/>
              <a:ea typeface="Arial"/>
              <a:cs typeface="Arial"/>
              <a:sym typeface="Arial"/>
            </a:endParaRPr>
          </a:p>
        </p:txBody>
      </p:sp>
      <p:pic>
        <p:nvPicPr>
          <p:cNvPr id="265" name="Google Shape;265;g3093831a9a5_0_17"/>
          <p:cNvPicPr preferRelativeResize="0"/>
          <p:nvPr/>
        </p:nvPicPr>
        <p:blipFill rotWithShape="1">
          <a:blip r:embed="rId6">
            <a:alphaModFix/>
          </a:blip>
          <a:srcRect/>
          <a:stretch/>
        </p:blipFill>
        <p:spPr>
          <a:xfrm>
            <a:off x="760318" y="2449969"/>
            <a:ext cx="1699047" cy="1451355"/>
          </a:xfrm>
          <a:prstGeom prst="rect">
            <a:avLst/>
          </a:prstGeom>
          <a:noFill/>
          <a:ln>
            <a:noFill/>
          </a:ln>
        </p:spPr>
      </p:pic>
      <p:pic>
        <p:nvPicPr>
          <p:cNvPr id="266" name="Google Shape;266;g3093831a9a5_0_17"/>
          <p:cNvPicPr preferRelativeResize="0"/>
          <p:nvPr/>
        </p:nvPicPr>
        <p:blipFill rotWithShape="1">
          <a:blip r:embed="rId7">
            <a:alphaModFix/>
          </a:blip>
          <a:srcRect/>
          <a:stretch/>
        </p:blipFill>
        <p:spPr>
          <a:xfrm>
            <a:off x="2398542" y="3327230"/>
            <a:ext cx="1731300" cy="1611113"/>
          </a:xfrm>
          <a:prstGeom prst="rect">
            <a:avLst/>
          </a:prstGeom>
          <a:noFill/>
          <a:ln>
            <a:noFill/>
          </a:ln>
        </p:spPr>
      </p:pic>
      <p:sp>
        <p:nvSpPr>
          <p:cNvPr id="267" name="Google Shape;267;g3093831a9a5_0_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7155281bff_0_10"/>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3" name="Google Shape;273;g37155281bff_0_10"/>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 sz="1200" b="1" i="0" u="none" strike="noStrike" cap="none">
                <a:solidFill>
                  <a:srgbClr val="424242"/>
                </a:solidFill>
                <a:latin typeface="Arial"/>
                <a:ea typeface="Arial"/>
                <a:cs typeface="Arial"/>
                <a:sym typeface="Arial"/>
              </a:rPr>
              <a:t> © 2025 by IILP-UMH is licensed under CC BY-NC-ND 4.0. To view a copy of this license, visit </a:t>
            </a:r>
            <a:r>
              <a:rPr lang="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 sz="1200" b="1">
                <a:solidFill>
                  <a:srgbClr val="424242"/>
                </a:solidFill>
              </a:rPr>
              <a:t>Please use the following reference when citing this work:</a:t>
            </a:r>
            <a:endParaRPr sz="1200" b="1">
              <a:solidFill>
                <a:srgbClr val="424242"/>
              </a:solidFil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 sz="1200" b="1">
                <a:solidFill>
                  <a:srgbClr val="424242"/>
                </a:solidFill>
              </a:rPr>
              <a:t>Name(s) and surname(s) of the signatory/ies to this document (2025). Document title. </a:t>
            </a:r>
            <a:r>
              <a:rPr lang="es" sz="1200" b="1" i="1">
                <a:solidFill>
                  <a:srgbClr val="424242"/>
                </a:solidFill>
              </a:rPr>
              <a:t>Saving My Territory</a:t>
            </a:r>
            <a:r>
              <a:rPr lang="es" sz="1200" b="1">
                <a:solidFill>
                  <a:srgbClr val="424242"/>
                </a:solidFill>
              </a:rPr>
              <a:t> Intellectual Enrichment Programme. Miguel Hernández University of Elche. Available at https://salvandomiterritorio.umh.es/</a:t>
            </a:r>
            <a:endParaRPr sz="1200" b="1">
              <a:solidFill>
                <a:srgbClr val="424242"/>
              </a:solidFill>
            </a:endParaRPr>
          </a:p>
          <a:p>
            <a:pPr marL="0" marR="0" lvl="0" indent="0" algn="l" rtl="0">
              <a:lnSpc>
                <a:spcPct val="100000"/>
              </a:lnSpc>
              <a:spcBef>
                <a:spcPts val="0"/>
              </a:spcBef>
              <a:spcAft>
                <a:spcPts val="0"/>
              </a:spcAft>
              <a:buClr>
                <a:srgbClr val="424242"/>
              </a:buClr>
              <a:buSzPts val="1200"/>
              <a:buFont typeface="Arial"/>
              <a:buNone/>
            </a:pPr>
            <a:endParaRPr sz="1200" b="1">
              <a:solidFill>
                <a:srgbClr val="424242"/>
              </a:solidFill>
            </a:endParaRPr>
          </a:p>
        </p:txBody>
      </p:sp>
      <p:grpSp>
        <p:nvGrpSpPr>
          <p:cNvPr id="274" name="Google Shape;274;g37155281bff_0_10"/>
          <p:cNvGrpSpPr/>
          <p:nvPr/>
        </p:nvGrpSpPr>
        <p:grpSpPr>
          <a:xfrm>
            <a:off x="1560797" y="4169916"/>
            <a:ext cx="6335656" cy="594167"/>
            <a:chOff x="1280599" y="4169916"/>
            <a:chExt cx="6335656" cy="594167"/>
          </a:xfrm>
        </p:grpSpPr>
        <p:grpSp>
          <p:nvGrpSpPr>
            <p:cNvPr id="275" name="Google Shape;275;g37155281bff_0_10"/>
            <p:cNvGrpSpPr/>
            <p:nvPr/>
          </p:nvGrpSpPr>
          <p:grpSpPr>
            <a:xfrm>
              <a:off x="6337375" y="4169916"/>
              <a:ext cx="1278880" cy="594167"/>
              <a:chOff x="-2844824" y="2492896"/>
              <a:chExt cx="3200400" cy="1486904"/>
            </a:xfrm>
          </p:grpSpPr>
          <p:pic>
            <p:nvPicPr>
              <p:cNvPr id="276" name="Google Shape;276;g37155281bff_0_10"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277" name="Google Shape;277;g37155281bff_0_10"/>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278" name="Google Shape;278;g37155281bff_0_10"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279" name="Google Shape;279;g37155281bff_0_10"/>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280" name="Google Shape;280;g37155281bff_0_10"/>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81" name="Google Shape;281;g37155281bff_0_10"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5"/>
        <p:cNvGrpSpPr/>
        <p:nvPr/>
      </p:nvGrpSpPr>
      <p:grpSpPr>
        <a:xfrm>
          <a:off x="0" y="0"/>
          <a:ext cx="0" cy="0"/>
          <a:chOff x="0" y="0"/>
          <a:chExt cx="0" cy="0"/>
        </a:xfrm>
      </p:grpSpPr>
      <p:sp>
        <p:nvSpPr>
          <p:cNvPr id="286" name="Google Shape;286;p9"/>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87" name="Google Shape;287;p9"/>
          <p:cNvSpPr txBox="1"/>
          <p:nvPr/>
        </p:nvSpPr>
        <p:spPr>
          <a:xfrm>
            <a:off x="539750" y="118896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Examples of research projects I </a:t>
            </a:r>
            <a:endParaRPr sz="3000">
              <a:solidFill>
                <a:srgbClr val="C00000"/>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No sugar, thanks</a:t>
            </a:r>
            <a:endParaRPr sz="3000">
              <a:solidFill>
                <a:srgbClr val="C00000"/>
              </a:solidFill>
            </a:endParaRPr>
          </a:p>
          <a:p>
            <a:pPr marL="0" marR="0" lvl="0" indent="0" algn="ctr" rtl="0">
              <a:lnSpc>
                <a:spcPct val="100000"/>
              </a:lnSpc>
              <a:spcBef>
                <a:spcPts val="0"/>
              </a:spcBef>
              <a:spcAft>
                <a:spcPts val="0"/>
              </a:spcAft>
              <a:buClr>
                <a:srgbClr val="000000"/>
              </a:buClr>
              <a:buSzPts val="4000"/>
              <a:buFont typeface="Arial"/>
              <a:buNone/>
            </a:pPr>
            <a:r>
              <a:rPr lang="es" sz="4000">
                <a:solidFill>
                  <a:srgbClr val="424242"/>
                </a:solidFill>
              </a:rPr>
              <a:t>Thank you</a:t>
            </a:r>
            <a:endParaRPr sz="3000" b="0" i="0" u="none" strike="noStrike" cap="none">
              <a:solidFill>
                <a:srgbClr val="C00000"/>
              </a:solidFill>
              <a:latin typeface="Bebas Neue"/>
              <a:ea typeface="Bebas Neue"/>
              <a:cs typeface="Bebas Neue"/>
              <a:sym typeface="Bebas Neue"/>
            </a:endParaRPr>
          </a:p>
        </p:txBody>
      </p:sp>
      <p:grpSp>
        <p:nvGrpSpPr>
          <p:cNvPr id="288" name="Google Shape;288;p9"/>
          <p:cNvGrpSpPr/>
          <p:nvPr/>
        </p:nvGrpSpPr>
        <p:grpSpPr>
          <a:xfrm>
            <a:off x="1560797" y="4169916"/>
            <a:ext cx="6335656" cy="594167"/>
            <a:chOff x="1280599" y="4169916"/>
            <a:chExt cx="6335656" cy="594167"/>
          </a:xfrm>
        </p:grpSpPr>
        <p:grpSp>
          <p:nvGrpSpPr>
            <p:cNvPr id="289" name="Google Shape;289;p9"/>
            <p:cNvGrpSpPr/>
            <p:nvPr/>
          </p:nvGrpSpPr>
          <p:grpSpPr>
            <a:xfrm>
              <a:off x="6337375" y="4169916"/>
              <a:ext cx="1278880" cy="594167"/>
              <a:chOff x="-2844824" y="2492896"/>
              <a:chExt cx="3200400" cy="1486904"/>
            </a:xfrm>
          </p:grpSpPr>
          <p:pic>
            <p:nvPicPr>
              <p:cNvPr id="290" name="Google Shape;290;p9"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291" name="Google Shape;291;p9"/>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292" name="Google Shape;292;p9"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293" name="Google Shape;293;p9"/>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294" name="Google Shape;294;p9"/>
          <p:cNvSpPr txBox="1"/>
          <p:nvPr/>
        </p:nvSpPr>
        <p:spPr>
          <a:xfrm>
            <a:off x="539750" y="2858917"/>
            <a:ext cx="8096250"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 sz="1200" b="0" i="0" u="sng" strike="noStrike" cap="none">
                <a:solidFill>
                  <a:srgbClr val="424242"/>
                </a:solidFill>
                <a:latin typeface="Arial"/>
                <a:ea typeface="Arial"/>
                <a:cs typeface="Arial"/>
                <a:sym typeface="Arial"/>
                <a:hlinkClick r:id="rId6">
                  <a:extLst>
                    <a:ext uri="{A12FA001-AC4F-418D-AE19-62706E023703}">
                      <ahyp:hlinkClr xmlns:ahyp="http://schemas.microsoft.com/office/drawing/2018/hyperlinkcolor" val="tx"/>
                    </a:ext>
                  </a:extLst>
                </a:hlinkClick>
              </a:rPr>
              <a:t>bivars@umh.es</a:t>
            </a:r>
            <a:r>
              <a:rPr lang="es" sz="1200" b="0" i="0" u="none" strike="noStrike" cap="none">
                <a:solidFill>
                  <a:srgbClr val="424242"/>
                </a:solidFill>
                <a:latin typeface="Arial"/>
                <a:ea typeface="Arial"/>
                <a:cs typeface="Arial"/>
                <a:sym typeface="Arial"/>
              </a:rPr>
              <a:t> </a:t>
            </a:r>
            <a:endParaRPr sz="1200" b="0" i="0" u="none" strike="noStrike" cap="none">
              <a:solidFill>
                <a:srgbClr val="42424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1084</Words>
  <Application>Microsoft Office PowerPoint</Application>
  <PresentationFormat>Presentación en pantalla (16:9)</PresentationFormat>
  <Paragraphs>84</Paragraphs>
  <Slides>9</Slides>
  <Notes>9</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9</vt:i4>
      </vt:variant>
    </vt:vector>
  </HeadingPairs>
  <TitlesOfParts>
    <vt:vector size="16" baseType="lpstr">
      <vt:lpstr>Bebas Neue</vt:lpstr>
      <vt:lpstr>Arial</vt:lpstr>
      <vt:lpstr>Roboto</vt:lpstr>
      <vt:lpstr>Calibri</vt:lpstr>
      <vt:lpstr>1_Material</vt:lpstr>
      <vt:lpstr>Material</vt:lpstr>
      <vt:lpstr>2_Material</vt:lpstr>
      <vt:lpstr>Presentación de PowerPoint</vt:lpstr>
      <vt:lpstr>Presentación de PowerPoint</vt:lpstr>
      <vt:lpstr>Objectives</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Begoña Ivars Nicólás</cp:lastModifiedBy>
  <cp:revision>1</cp:revision>
  <dcterms:modified xsi:type="dcterms:W3CDTF">2025-07-26T11:36:29Z</dcterms:modified>
</cp:coreProperties>
</file>